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69" r:id="rId4"/>
    <p:sldMasterId id="2147483687" r:id="rId5"/>
    <p:sldMasterId id="2147483705" r:id="rId6"/>
    <p:sldMasterId id="2147483723" r:id="rId7"/>
    <p:sldMasterId id="2147483741" r:id="rId8"/>
    <p:sldMasterId id="2147483759" r:id="rId9"/>
    <p:sldMasterId id="2147483777" r:id="rId10"/>
    <p:sldMasterId id="2147483795" r:id="rId11"/>
    <p:sldMasterId id="2147483813" r:id="rId12"/>
    <p:sldMasterId id="2147483831" r:id="rId13"/>
    <p:sldMasterId id="2147483849" r:id="rId14"/>
    <p:sldMasterId id="2147483867" r:id="rId15"/>
    <p:sldMasterId id="2147483885" r:id="rId16"/>
    <p:sldMasterId id="2147483903" r:id="rId17"/>
    <p:sldMasterId id="2147483921" r:id="rId18"/>
    <p:sldMasterId id="2147483939" r:id="rId19"/>
    <p:sldMasterId id="2147483957" r:id="rId20"/>
    <p:sldMasterId id="2147483975" r:id="rId21"/>
    <p:sldMasterId id="2147483993" r:id="rId22"/>
    <p:sldMasterId id="2147484011" r:id="rId23"/>
    <p:sldMasterId id="2147484029" r:id="rId24"/>
    <p:sldMasterId id="2147484047" r:id="rId25"/>
    <p:sldMasterId id="2147484065" r:id="rId26"/>
    <p:sldMasterId id="2147484083" r:id="rId27"/>
  </p:sldMasterIdLst>
  <p:notesMasterIdLst>
    <p:notesMasterId r:id="rId29"/>
  </p:notesMasterIdLst>
  <p:handoutMasterIdLst>
    <p:handoutMasterId r:id="rId61"/>
  </p:handoutMasterIdLst>
  <p:sldIdLst>
    <p:sldId id="259" r:id="rId28"/>
    <p:sldId id="262" r:id="rId30"/>
    <p:sldId id="261" r:id="rId31"/>
    <p:sldId id="1725" r:id="rId32"/>
    <p:sldId id="1726" r:id="rId33"/>
    <p:sldId id="1727" r:id="rId34"/>
    <p:sldId id="1757" r:id="rId35"/>
    <p:sldId id="1728" r:id="rId36"/>
    <p:sldId id="1729" r:id="rId37"/>
    <p:sldId id="1731" r:id="rId38"/>
    <p:sldId id="1732" r:id="rId39"/>
    <p:sldId id="1737" r:id="rId40"/>
    <p:sldId id="1738" r:id="rId41"/>
    <p:sldId id="1758" r:id="rId42"/>
    <p:sldId id="1739" r:id="rId43"/>
    <p:sldId id="1740" r:id="rId44"/>
    <p:sldId id="1741" r:id="rId45"/>
    <p:sldId id="1742" r:id="rId46"/>
    <p:sldId id="1743" r:id="rId47"/>
    <p:sldId id="1744" r:id="rId48"/>
    <p:sldId id="1745" r:id="rId49"/>
    <p:sldId id="1746" r:id="rId50"/>
    <p:sldId id="1747" r:id="rId51"/>
    <p:sldId id="1748" r:id="rId52"/>
    <p:sldId id="1749" r:id="rId53"/>
    <p:sldId id="280" r:id="rId54"/>
    <p:sldId id="1752" r:id="rId55"/>
    <p:sldId id="1753" r:id="rId56"/>
    <p:sldId id="1754" r:id="rId57"/>
    <p:sldId id="1755" r:id="rId58"/>
    <p:sldId id="1759" r:id="rId59"/>
    <p:sldId id="1756" r:id="rId60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1"/>
          </p14:sldIdLst>
        </p14:section>
        <p14:section name="内容页" id="{EB11151C-0E14-47B0-8218-1431BF894351}">
          <p14:sldIdLst>
            <p14:sldId id="1725"/>
            <p14:sldId id="1726"/>
            <p14:sldId id="1727"/>
            <p14:sldId id="1757"/>
            <p14:sldId id="1728"/>
            <p14:sldId id="1729"/>
            <p14:sldId id="1731"/>
            <p14:sldId id="1732"/>
            <p14:sldId id="1737"/>
            <p14:sldId id="1738"/>
            <p14:sldId id="175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48"/>
            <p14:sldId id="1749"/>
            <p14:sldId id="280"/>
            <p14:sldId id="1752"/>
            <p14:sldId id="1753"/>
            <p14:sldId id="1754"/>
            <p14:sldId id="1755"/>
            <p14:sldId id="1759"/>
            <p14:sldId id="1756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797" userDrawn="1">
          <p15:clr>
            <a:srgbClr val="A4A3A4"/>
          </p15:clr>
        </p15:guide>
        <p15:guide id="5" orient="horz" pos="922" userDrawn="1">
          <p15:clr>
            <a:srgbClr val="A4A3A4"/>
          </p15:clr>
        </p15:guide>
        <p15:guide id="6" orient="horz" pos="1414" userDrawn="1">
          <p15:clr>
            <a:srgbClr val="A4A3A4"/>
          </p15:clr>
        </p15:guide>
        <p15:guide id="7" orient="horz" pos="3211" userDrawn="1">
          <p15:clr>
            <a:srgbClr val="A4A3A4"/>
          </p15:clr>
        </p15:guide>
        <p15:guide id="8" pos="2063" userDrawn="1">
          <p15:clr>
            <a:srgbClr val="A4A3A4"/>
          </p15:clr>
        </p15:guide>
        <p15:guide id="9" pos="4076" userDrawn="1">
          <p15:clr>
            <a:srgbClr val="A4A3A4"/>
          </p15:clr>
        </p15:guide>
        <p15:guide id="10" pos="6007" userDrawn="1">
          <p15:clr>
            <a:srgbClr val="A4A3A4"/>
          </p15:clr>
        </p15:guide>
        <p15:guide id="11" pos="5216" userDrawn="1">
          <p15:clr>
            <a:srgbClr val="A4A3A4"/>
          </p15:clr>
        </p15:guide>
        <p15:guide id="12" pos="22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797"/>
        <p:guide orient="horz" pos="922"/>
        <p:guide orient="horz" pos="1414"/>
        <p:guide orient="horz" pos="3211"/>
        <p:guide pos="2063"/>
        <p:guide pos="4076"/>
        <p:guide pos="6007"/>
        <p:guide pos="5216"/>
        <p:guide pos="2247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5" Type="http://schemas.openxmlformats.org/officeDocument/2006/relationships/tags" Target="tags/tag59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3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1.xml"/><Relationship Id="rId58" Type="http://schemas.openxmlformats.org/officeDocument/2006/relationships/slide" Target="slides/slide30.xml"/><Relationship Id="rId57" Type="http://schemas.openxmlformats.org/officeDocument/2006/relationships/slide" Target="slides/slide29.xml"/><Relationship Id="rId56" Type="http://schemas.openxmlformats.org/officeDocument/2006/relationships/slide" Target="slides/slide28.xml"/><Relationship Id="rId55" Type="http://schemas.openxmlformats.org/officeDocument/2006/relationships/slide" Target="slides/slide27.xml"/><Relationship Id="rId54" Type="http://schemas.openxmlformats.org/officeDocument/2006/relationships/slide" Target="slides/slide26.xml"/><Relationship Id="rId53" Type="http://schemas.openxmlformats.org/officeDocument/2006/relationships/slide" Target="slides/slide25.xml"/><Relationship Id="rId52" Type="http://schemas.openxmlformats.org/officeDocument/2006/relationships/slide" Target="slides/slide24.xml"/><Relationship Id="rId51" Type="http://schemas.openxmlformats.org/officeDocument/2006/relationships/slide" Target="slides/slide23.xml"/><Relationship Id="rId50" Type="http://schemas.openxmlformats.org/officeDocument/2006/relationships/slide" Target="slides/slide2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1.xml"/><Relationship Id="rId48" Type="http://schemas.openxmlformats.org/officeDocument/2006/relationships/slide" Target="slides/slide20.xml"/><Relationship Id="rId47" Type="http://schemas.openxmlformats.org/officeDocument/2006/relationships/slide" Target="slides/slide19.xml"/><Relationship Id="rId46" Type="http://schemas.openxmlformats.org/officeDocument/2006/relationships/slide" Target="slides/slide18.xml"/><Relationship Id="rId45" Type="http://schemas.openxmlformats.org/officeDocument/2006/relationships/slide" Target="slides/slide17.xml"/><Relationship Id="rId44" Type="http://schemas.openxmlformats.org/officeDocument/2006/relationships/slide" Target="slides/slide16.xml"/><Relationship Id="rId43" Type="http://schemas.openxmlformats.org/officeDocument/2006/relationships/slide" Target="slides/slide15.xml"/><Relationship Id="rId42" Type="http://schemas.openxmlformats.org/officeDocument/2006/relationships/slide" Target="slides/slide14.xml"/><Relationship Id="rId41" Type="http://schemas.openxmlformats.org/officeDocument/2006/relationships/slide" Target="slides/slide13.xml"/><Relationship Id="rId40" Type="http://schemas.openxmlformats.org/officeDocument/2006/relationships/slide" Target="slides/slide1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1.xml"/><Relationship Id="rId38" Type="http://schemas.openxmlformats.org/officeDocument/2006/relationships/slide" Target="slides/slide10.xml"/><Relationship Id="rId37" Type="http://schemas.openxmlformats.org/officeDocument/2006/relationships/slide" Target="slides/slide9.xml"/><Relationship Id="rId36" Type="http://schemas.openxmlformats.org/officeDocument/2006/relationships/slide" Target="slides/slide8.xml"/><Relationship Id="rId35" Type="http://schemas.openxmlformats.org/officeDocument/2006/relationships/slide" Target="slides/slide7.xml"/><Relationship Id="rId34" Type="http://schemas.openxmlformats.org/officeDocument/2006/relationships/slide" Target="slides/slide6.xml"/><Relationship Id="rId33" Type="http://schemas.openxmlformats.org/officeDocument/2006/relationships/slide" Target="slides/slide5.xml"/><Relationship Id="rId32" Type="http://schemas.openxmlformats.org/officeDocument/2006/relationships/slide" Target="slides/slide4.xml"/><Relationship Id="rId31" Type="http://schemas.openxmlformats.org/officeDocument/2006/relationships/slide" Target="slides/slide3.xml"/><Relationship Id="rId30" Type="http://schemas.openxmlformats.org/officeDocument/2006/relationships/slide" Target="slides/slide2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尽管</a:t>
            </a:r>
            <a:r>
              <a:rPr lang="en-US" altLang="zh-CN"/>
              <a:t> MoE </a:t>
            </a:r>
            <a:r>
              <a:rPr lang="zh-CN" altLang="en-US"/>
              <a:t>模型具有显著优势，但由于片上存储受限，将整个模型部署在单个芯片上仍然不现实。为了突破单芯片在成本与面积上的限制，多芯粒模块（</a:t>
            </a:r>
            <a:r>
              <a:rPr lang="en-US" altLang="zh-CN"/>
              <a:t>Multi-Chiplet Module, MCM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成为构建高能效加速器的一种有前景的方式。</a:t>
            </a:r>
            <a:r>
              <a:rPr lang="en-US" altLang="zh-CN"/>
              <a:t>MCM </a:t>
            </a:r>
            <a:r>
              <a:rPr lang="zh-CN" altLang="en-US"/>
              <a:t>通过硅中介层或有机基板将多个较小芯粒互联，大幅提升系统容量。同时，其灵活的互联结构支持当前主流推理框架中常用的多种并行策略，特别是模型并行（</a:t>
            </a:r>
            <a:r>
              <a:rPr lang="en-US" altLang="zh-CN"/>
              <a:t>Model Parallelism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和专家并行（</a:t>
            </a:r>
            <a:r>
              <a:rPr lang="en-US" altLang="zh-CN"/>
              <a:t>Expert Parallelism</a:t>
            </a:r>
            <a:r>
              <a:rPr lang="zh-CN" altLang="en-US"/>
              <a:t>），从而提升</a:t>
            </a:r>
            <a:r>
              <a:rPr lang="en-US" altLang="zh-CN"/>
              <a:t> MoE </a:t>
            </a:r>
            <a:r>
              <a:rPr lang="zh-CN" altLang="en-US"/>
              <a:t>推理的效率。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然而，将</a:t>
            </a:r>
            <a:r>
              <a:rPr lang="en-US" altLang="zh-CN"/>
              <a:t> MoE </a:t>
            </a:r>
            <a:r>
              <a:rPr lang="zh-CN" altLang="en-US"/>
              <a:t>模型部署在芯粒系统上仍面临多重挑战。首先，专家并行会将不同专家分配到不同芯粒上并行执行，这导致在芯粒之间需要大量的</a:t>
            </a:r>
            <a:r>
              <a:rPr lang="en-US" altLang="zh-CN"/>
              <a:t>token </a:t>
            </a:r>
            <a:r>
              <a:rPr lang="zh-CN" altLang="en-US"/>
              <a:t>分发与聚合操作，从而引入大量全连接通信（</a:t>
            </a:r>
            <a:r>
              <a:rPr lang="en-US" altLang="zh-CN"/>
              <a:t>All-to-All Communication</a:t>
            </a:r>
            <a:r>
              <a:rPr lang="zh-CN" altLang="en-US"/>
              <a:t>）。已有研究表明，这种通信模式可能导致网络拥塞与带宽利用率下降，最终成为推理阶段的性能瓶颈。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其次，</a:t>
            </a:r>
            <a:r>
              <a:rPr lang="en-US" altLang="zh-CN">
                <a:sym typeface="+mn-ea"/>
              </a:rPr>
              <a:t>MoE </a:t>
            </a:r>
            <a:r>
              <a:rPr lang="zh-CN" altLang="en-US">
                <a:sym typeface="+mn-ea"/>
              </a:rPr>
              <a:t>层中的关键操作（如</a:t>
            </a:r>
            <a:r>
              <a:rPr lang="en-US" altLang="zh-CN">
                <a:sym typeface="+mn-ea"/>
              </a:rPr>
              <a:t> permutation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un-permutation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gating</a:t>
            </a:r>
            <a:r>
              <a:rPr lang="zh-CN" altLang="en-US">
                <a:sym typeface="+mn-ea"/>
              </a:rPr>
              <a:t>）仍然存在计算低效问题。</a:t>
            </a:r>
            <a:r>
              <a:rPr lang="en-US" altLang="zh-CN">
                <a:sym typeface="+mn-ea"/>
              </a:rPr>
              <a:t>permutation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un-permutation </a:t>
            </a:r>
            <a:r>
              <a:rPr lang="zh-CN" altLang="en-US">
                <a:sym typeface="+mn-ea"/>
              </a:rPr>
              <a:t>阶段严重依赖稀疏矩阵乘法，其计算复杂度为</a:t>
            </a:r>
            <a:r>
              <a:rPr lang="en-US" altLang="zh-CN">
                <a:sym typeface="+mn-ea"/>
              </a:rPr>
              <a:t> O(S</a:t>
            </a:r>
            <a:r>
              <a:rPr lang="en-US" altLang="en-US">
                <a:sym typeface="+mn-ea"/>
              </a:rPr>
              <a:t>²</a:t>
            </a:r>
            <a:r>
              <a:rPr lang="en-US" altLang="zh-CN">
                <a:sym typeface="+mn-ea"/>
              </a:rPr>
              <a:t>M)</a:t>
            </a:r>
            <a:r>
              <a:rPr lang="zh-CN" altLang="en-US">
                <a:sym typeface="+mn-ea"/>
              </a:rPr>
              <a:t>，其中</a:t>
            </a:r>
            <a:r>
              <a:rPr lang="en-US" altLang="zh-CN">
                <a:sym typeface="+mn-ea"/>
              </a:rPr>
              <a:t> S 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 token </a:t>
            </a:r>
            <a:r>
              <a:rPr lang="zh-CN" altLang="en-US">
                <a:sym typeface="+mn-ea"/>
              </a:rPr>
              <a:t>序列长度，</a:t>
            </a:r>
            <a:r>
              <a:rPr lang="en-US" altLang="zh-CN">
                <a:sym typeface="+mn-ea"/>
              </a:rPr>
              <a:t>M </a:t>
            </a:r>
            <a:r>
              <a:rPr lang="zh-CN" altLang="en-US">
                <a:sym typeface="+mn-ea"/>
              </a:rPr>
              <a:t>表示模型隐藏维度。此外，门控阶段的</a:t>
            </a:r>
            <a:r>
              <a:rPr lang="en-US" altLang="zh-CN">
                <a:sym typeface="+mn-ea"/>
              </a:rPr>
              <a:t> softmax </a:t>
            </a:r>
            <a:r>
              <a:rPr lang="zh-CN" altLang="en-US">
                <a:sym typeface="+mn-ea"/>
              </a:rPr>
              <a:t>函数包含指数与除法运算，也带来了显著的计算延迟。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提出了一种基于专家流行度（</a:t>
            </a:r>
            <a:r>
              <a:rPr lang="en-US" altLang="zh-CN" dirty="0">
                <a:sym typeface="+mn-ea"/>
              </a:rPr>
              <a:t>Expert Popularity</a:t>
            </a:r>
            <a:r>
              <a:rPr lang="zh-CN" altLang="en-US" dirty="0">
                <a:sym typeface="+mn-ea"/>
              </a:rPr>
              <a:t>）的动态映射策略，通过对跨层专家选择的条件概率进行分析，显著降低全连接通信延迟。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引入基于内容寻址存储器（</a:t>
            </a:r>
            <a:r>
              <a:rPr lang="en-US" altLang="zh-CN" dirty="0">
                <a:sym typeface="+mn-ea"/>
              </a:rPr>
              <a:t>CAM</a:t>
            </a:r>
            <a:r>
              <a:rPr lang="zh-CN" altLang="en-US" dirty="0">
                <a:sym typeface="+mn-ea"/>
              </a:rPr>
              <a:t>）的并行搜索机制，建立</a:t>
            </a:r>
            <a:r>
              <a:rPr lang="en-US" altLang="zh-CN" dirty="0">
                <a:sym typeface="+mn-ea"/>
              </a:rPr>
              <a:t> token </a:t>
            </a:r>
            <a:r>
              <a:rPr lang="zh-CN" altLang="en-US" dirty="0">
                <a:sym typeface="+mn-ea"/>
              </a:rPr>
              <a:t>与专家之间的映射关系，从而消除传统稀疏矩阵乘法在</a:t>
            </a:r>
            <a:r>
              <a:rPr lang="en-US" altLang="zh-CN" dirty="0">
                <a:sym typeface="+mn-ea"/>
              </a:rPr>
              <a:t> permutation </a:t>
            </a:r>
            <a:r>
              <a:rPr lang="zh-CN" altLang="en-US"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 un-permutation </a:t>
            </a:r>
            <a:r>
              <a:rPr lang="zh-CN" altLang="en-US" dirty="0">
                <a:sym typeface="+mn-ea"/>
              </a:rPr>
              <a:t>操作中的计算开销。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设计了一种支持混合跳过机制的</a:t>
            </a:r>
            <a:r>
              <a:rPr lang="en-US" altLang="zh-CN" dirty="0">
                <a:sym typeface="+mn-ea"/>
              </a:rPr>
              <a:t> softmax </a:t>
            </a:r>
            <a:r>
              <a:rPr lang="zh-CN" altLang="en-US" dirty="0">
                <a:sym typeface="+mn-ea"/>
              </a:rPr>
              <a:t>引擎（基于</a:t>
            </a:r>
            <a:r>
              <a:rPr lang="en-US" altLang="zh-CN" dirty="0">
                <a:sym typeface="+mn-ea"/>
              </a:rPr>
              <a:t> token </a:t>
            </a:r>
            <a:r>
              <a:rPr lang="zh-CN" altLang="en-US" dirty="0">
                <a:sym typeface="+mn-ea"/>
              </a:rPr>
              <a:t>与专家的双层跳过策略），有效消除了门控阶段冗余的除法与指数运算。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 22nm CMOS </a:t>
            </a:r>
            <a:r>
              <a:rPr lang="zh-CN" altLang="en-US" dirty="0">
                <a:sym typeface="+mn-ea"/>
              </a:rPr>
              <a:t>工艺下实现了</a:t>
            </a:r>
            <a:r>
              <a:rPr lang="en-US" altLang="zh-CN" dirty="0">
                <a:sym typeface="+mn-ea"/>
              </a:rPr>
              <a:t> 4</a:t>
            </a:r>
            <a:r>
              <a:rPr lang="en-US" altLang="en-US" dirty="0">
                <a:sym typeface="+mn-ea"/>
              </a:rPr>
              <a:t>×</a:t>
            </a:r>
            <a:r>
              <a:rPr lang="en-US" altLang="zh-CN" dirty="0">
                <a:sym typeface="+mn-ea"/>
              </a:rPr>
              <a:t>4 </a:t>
            </a:r>
            <a:r>
              <a:rPr lang="zh-CN" altLang="en-US" dirty="0">
                <a:sym typeface="+mn-ea"/>
              </a:rPr>
              <a:t>芯粒的</a:t>
            </a:r>
            <a:r>
              <a:rPr lang="en-US" altLang="zh-CN" dirty="0">
                <a:sym typeface="+mn-ea"/>
              </a:rPr>
              <a:t> Hydra </a:t>
            </a:r>
            <a:r>
              <a:rPr lang="zh-CN" altLang="en-US" dirty="0">
                <a:sym typeface="+mn-ea"/>
              </a:rPr>
              <a:t>加速器，相较于</a:t>
            </a:r>
            <a:r>
              <a:rPr lang="en-US" altLang="zh-CN" dirty="0">
                <a:sym typeface="+mn-ea"/>
              </a:rPr>
              <a:t> NVIDIA RTX 3090 GPU</a:t>
            </a:r>
            <a:r>
              <a:rPr lang="zh-CN" altLang="en-US" dirty="0">
                <a:sym typeface="+mn-ea"/>
              </a:rPr>
              <a:t>，推理延迟降低</a:t>
            </a:r>
            <a:r>
              <a:rPr lang="en-US" altLang="zh-CN" dirty="0">
                <a:sym typeface="+mn-ea"/>
              </a:rPr>
              <a:t> 14.2 </a:t>
            </a:r>
            <a:r>
              <a:rPr lang="zh-CN" altLang="en-US" dirty="0">
                <a:sym typeface="+mn-ea"/>
              </a:rPr>
              <a:t>倍，功耗降低</a:t>
            </a:r>
            <a:r>
              <a:rPr lang="en-US" altLang="zh-CN" dirty="0">
                <a:sym typeface="+mn-ea"/>
              </a:rPr>
              <a:t> 169.1 </a:t>
            </a:r>
            <a:r>
              <a:rPr lang="zh-CN" altLang="en-US" dirty="0">
                <a:sym typeface="+mn-ea"/>
              </a:rPr>
              <a:t>倍，为</a:t>
            </a:r>
            <a:r>
              <a:rPr lang="en-US" altLang="zh-CN" dirty="0">
                <a:sym typeface="+mn-ea"/>
              </a:rPr>
              <a:t> MoE </a:t>
            </a:r>
            <a:r>
              <a:rPr lang="zh-CN" altLang="en-US" dirty="0">
                <a:sym typeface="+mn-ea"/>
              </a:rPr>
              <a:t>模型的高效部署提供了可扩展的解决方案。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为了缓解</a:t>
            </a:r>
            <a:r>
              <a:rPr lang="en-US" altLang="zh-CN"/>
              <a:t> MoE </a:t>
            </a:r>
            <a:r>
              <a:rPr lang="zh-CN" altLang="en-US"/>
              <a:t>推理过程中的全连接通信瓶颈，本章提出一种基于预测的专家流行度（</a:t>
            </a:r>
            <a:r>
              <a:rPr lang="en-US" altLang="zh-CN"/>
              <a:t>Predicted-Popularity-Aware</a:t>
            </a:r>
            <a:r>
              <a:rPr lang="zh-CN" altLang="en-US"/>
              <a:t>）映射策略，其核心目标是优化带宽利用率并最小化通信延迟</a:t>
            </a:r>
            <a:br>
              <a:rPr lang="zh-CN" altLang="en-US"/>
            </a:br>
            <a:r>
              <a:rPr lang="zh-CN" altLang="en-US"/>
              <a:t>如图</a:t>
            </a:r>
            <a:r>
              <a:rPr lang="en-US" altLang="zh-CN"/>
              <a:t> 4(a) </a:t>
            </a:r>
            <a:r>
              <a:rPr lang="zh-CN" altLang="en-US"/>
              <a:t>所示，对于一个由</a:t>
            </a:r>
            <a:r>
              <a:rPr lang="en-US" altLang="zh-CN"/>
              <a:t> 2</a:t>
            </a:r>
            <a:r>
              <a:rPr lang="en-US" altLang="en-US"/>
              <a:t>×</a:t>
            </a:r>
            <a:r>
              <a:rPr lang="en-US" altLang="zh-CN"/>
              <a:t>2 </a:t>
            </a:r>
            <a:r>
              <a:rPr lang="zh-CN" altLang="en-US"/>
              <a:t>芯粒组成的系统，专家</a:t>
            </a:r>
            <a:r>
              <a:rPr lang="en-US" altLang="zh-CN"/>
              <a:t> E0</a:t>
            </a:r>
            <a:r>
              <a:rPr lang="zh-CN" altLang="en-US"/>
              <a:t>至</a:t>
            </a:r>
            <a:r>
              <a:rPr lang="en-US" altLang="zh-CN"/>
              <a:t> E3	​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按顺时针分布。在传统的顺时针映射方案中，每个芯粒需要发送</a:t>
            </a:r>
            <a:r>
              <a:rPr lang="en-US" altLang="zh-CN"/>
              <a:t> 5 </a:t>
            </a:r>
            <a:r>
              <a:rPr lang="zh-CN" altLang="en-US"/>
              <a:t>个</a:t>
            </a:r>
            <a:r>
              <a:rPr lang="en-US" altLang="zh-CN"/>
              <a:t> token</a:t>
            </a:r>
            <a:r>
              <a:rPr lang="zh-CN" altLang="en-US"/>
              <a:t>。而通过优化的专家映射方案，每个芯粒仅需发送</a:t>
            </a:r>
            <a:r>
              <a:rPr lang="en-US" altLang="zh-CN"/>
              <a:t> 3 </a:t>
            </a:r>
            <a:r>
              <a:rPr lang="zh-CN" altLang="en-US"/>
              <a:t>个</a:t>
            </a:r>
            <a:r>
              <a:rPr lang="en-US" altLang="zh-CN"/>
              <a:t> token</a:t>
            </a:r>
            <a:r>
              <a:rPr lang="zh-CN" altLang="en-US"/>
              <a:t>，因为更多的</a:t>
            </a:r>
            <a:r>
              <a:rPr lang="en-US" altLang="zh-CN"/>
              <a:t> token </a:t>
            </a:r>
            <a:r>
              <a:rPr lang="zh-CN" altLang="en-US"/>
              <a:t>被保留在原芯粒上（其目标专家也位于同一芯粒中）。</a:t>
            </a:r>
            <a:endParaRPr lang="zh-CN" altLang="en-US"/>
          </a:p>
          <a:p>
            <a:r>
              <a:rPr lang="zh-CN" altLang="en-US"/>
              <a:t>由此可见，如果能够考虑各芯粒上不同专家的</a:t>
            </a:r>
            <a:r>
              <a:rPr lang="en-US" altLang="zh-CN"/>
              <a:t>“</a:t>
            </a:r>
            <a:r>
              <a:rPr lang="zh-CN" altLang="en-US"/>
              <a:t>受欢迎度</a:t>
            </a:r>
            <a:r>
              <a:rPr lang="en-US" altLang="zh-CN"/>
              <a:t>”</a:t>
            </a:r>
            <a:r>
              <a:rPr lang="zh-CN" altLang="en-US"/>
              <a:t>，即可推导出更优的专家映射方案，从而减少跨芯粒数据传输或降低通信跳数，大幅降低通信开销。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然而，</a:t>
            </a:r>
            <a:r>
              <a:rPr lang="en-US" altLang="zh-CN"/>
              <a:t>MoE </a:t>
            </a:r>
            <a:r>
              <a:rPr lang="zh-CN" altLang="en-US"/>
              <a:t>层的路由决策在运行时是动态确定的，若要实时调整专家映射，将会破坏计算与权重加载（</a:t>
            </a:r>
            <a:r>
              <a:rPr lang="en-US" altLang="zh-CN"/>
              <a:t>weight loading</a:t>
            </a:r>
            <a:r>
              <a:rPr lang="zh-CN" altLang="en-US"/>
              <a:t>）的时间重叠，反而会延长总体执行时间。</a:t>
            </a:r>
            <a:endParaRPr lang="zh-CN" altLang="en-US"/>
          </a:p>
          <a:p>
            <a:r>
              <a:rPr lang="zh-CN" altLang="en-US"/>
              <a:t>因此，需要提前预测专家流行度，以便在推理前确定专家映射和预取策略。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为此，作者跟踪了来自</a:t>
            </a:r>
            <a:r>
              <a:rPr lang="en-US" altLang="zh-CN"/>
              <a:t> C4 </a:t>
            </a:r>
            <a:r>
              <a:rPr lang="zh-CN" altLang="en-US"/>
              <a:t>数据集的</a:t>
            </a:r>
            <a:r>
              <a:rPr lang="en-US" altLang="zh-CN"/>
              <a:t> 20 </a:t>
            </a:r>
            <a:r>
              <a:rPr lang="zh-CN" altLang="en-US"/>
              <a:t>万个输入</a:t>
            </a:r>
            <a:r>
              <a:rPr lang="en-US" altLang="zh-CN"/>
              <a:t> token </a:t>
            </a:r>
            <a:r>
              <a:rPr lang="zh-CN" altLang="en-US"/>
              <a:t>在连续</a:t>
            </a:r>
            <a:r>
              <a:rPr lang="en-US" altLang="zh-CN"/>
              <a:t> MoE </a:t>
            </a:r>
            <a:r>
              <a:rPr lang="zh-CN" altLang="en-US"/>
              <a:t>层中的路由决策，分析了不同模型的跨层专家选择条件概率。</a:t>
            </a:r>
            <a:endParaRPr lang="zh-CN" altLang="en-US"/>
          </a:p>
          <a:p>
            <a:r>
              <a:rPr lang="zh-CN" altLang="en-US"/>
              <a:t>图</a:t>
            </a:r>
            <a:r>
              <a:rPr lang="en-US" altLang="zh-CN"/>
              <a:t> 4(b) </a:t>
            </a:r>
            <a:r>
              <a:rPr lang="zh-CN" altLang="en-US"/>
              <a:t>显示了</a:t>
            </a:r>
            <a:r>
              <a:rPr lang="en-US" altLang="zh-CN"/>
              <a:t> Switch-base-16 </a:t>
            </a:r>
            <a:r>
              <a:rPr lang="zh-CN" altLang="en-US"/>
              <a:t>模型前两层的专家选择条件概率热图，结果表明跨层专家选择存在明显的相关性。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基于此，专家在下一层的预测流行度可由下式表示：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.....</a:t>
            </a:r>
            <a:endParaRPr lang="en-US" altLang="zh-CN"/>
          </a:p>
          <a:p>
            <a:r>
              <a:rPr lang="zh-CN" altLang="en-US"/>
              <a:t>该基于条件概率的预测方法可用于提前优化专家映射，如图</a:t>
            </a:r>
            <a:r>
              <a:rPr lang="en-US" altLang="zh-CN"/>
              <a:t> 5 </a:t>
            </a:r>
            <a:r>
              <a:rPr lang="zh-CN" altLang="en-US"/>
              <a:t>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算法</a:t>
            </a:r>
            <a:r>
              <a:rPr lang="en-US" altLang="zh-CN"/>
              <a:t> 1</a:t>
            </a:r>
            <a:r>
              <a:rPr lang="zh-CN" altLang="en-US"/>
              <a:t>：基于模拟退火的专家映射（</a:t>
            </a:r>
            <a:r>
              <a:rPr lang="en-US" altLang="zh-CN"/>
              <a:t>Expert Mapping using Simulated Annealing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随机初始化专家到芯粒的映射：</a:t>
            </a:r>
            <a:r>
              <a:rPr lang="en-US" altLang="zh-CN"/>
              <a:t>mapping </a:t>
            </a:r>
            <a:r>
              <a:rPr lang="en-US" altLang="en-US"/>
              <a:t>←</a:t>
            </a:r>
            <a:r>
              <a:rPr lang="en-US" altLang="zh-CN"/>
              <a:t> AssignExpertsToChipletsRandomly()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设当前最优映射为</a:t>
            </a:r>
            <a:r>
              <a:rPr lang="en-US" altLang="zh-CN"/>
              <a:t> bestMapping </a:t>
            </a:r>
            <a:r>
              <a:rPr lang="en-US" altLang="en-US"/>
              <a:t>←</a:t>
            </a:r>
            <a:r>
              <a:rPr lang="en-US" altLang="zh-CN"/>
              <a:t> mapping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计算当前代价：</a:t>
            </a:r>
            <a:r>
              <a:rPr lang="en-US" altLang="zh-CN"/>
              <a:t>bestCost </a:t>
            </a:r>
            <a:r>
              <a:rPr lang="en-US" altLang="en-US"/>
              <a:t>←</a:t>
            </a:r>
            <a:r>
              <a:rPr lang="en-US" altLang="zh-CN"/>
              <a:t> CalculateCost(mapping)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设初始温度：</a:t>
            </a:r>
            <a:r>
              <a:rPr lang="en-US" altLang="zh-CN"/>
              <a:t>Temp </a:t>
            </a:r>
            <a:r>
              <a:rPr lang="en-US" altLang="en-US"/>
              <a:t>←</a:t>
            </a:r>
            <a:r>
              <a:rPr lang="en-US" altLang="zh-CN"/>
              <a:t> InitialTemperature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循环执行直到满足终止条件：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生成新的映射：</a:t>
            </a:r>
            <a:r>
              <a:rPr lang="en-US" altLang="zh-CN"/>
              <a:t>newMapping </a:t>
            </a:r>
            <a:r>
              <a:rPr lang="en-US" altLang="en-US"/>
              <a:t>←</a:t>
            </a:r>
            <a:r>
              <a:rPr lang="en-US" altLang="zh-CN"/>
              <a:t> SwapTwoExperts(mapping)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计算新代价：</a:t>
            </a:r>
            <a:r>
              <a:rPr lang="en-US" altLang="zh-CN"/>
              <a:t>newCost </a:t>
            </a:r>
            <a:r>
              <a:rPr lang="en-US" altLang="en-US"/>
              <a:t>←</a:t>
            </a:r>
            <a:r>
              <a:rPr lang="en-US" altLang="zh-CN"/>
              <a:t> CalculateCost(newMapping)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计算代价变化量：</a:t>
            </a:r>
            <a:r>
              <a:rPr lang="en-US" altLang="zh-CN"/>
              <a:t>delta </a:t>
            </a:r>
            <a:r>
              <a:rPr lang="en-US" altLang="en-US"/>
              <a:t>←</a:t>
            </a:r>
            <a:r>
              <a:rPr lang="en-US" altLang="zh-CN"/>
              <a:t> newCost - bestCost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若</a:t>
            </a:r>
            <a:r>
              <a:rPr lang="en-US" altLang="zh-CN"/>
              <a:t> delta &lt; 0</a:t>
            </a:r>
            <a:r>
              <a:rPr lang="zh-CN" altLang="en-US"/>
              <a:t>，则更新最优映射：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bestMapping </a:t>
            </a:r>
            <a:r>
              <a:rPr lang="en-US" altLang="en-US"/>
              <a:t>←</a:t>
            </a:r>
            <a:r>
              <a:rPr lang="en-US" altLang="zh-CN"/>
              <a:t> newMapping  </a:t>
            </a:r>
            <a:endParaRPr lang="en-US" altLang="zh-CN"/>
          </a:p>
          <a:p>
            <a:r>
              <a:rPr lang="en-US" altLang="zh-CN"/>
              <a:t>bestCost </a:t>
            </a:r>
            <a:r>
              <a:rPr lang="en-US" altLang="en-US"/>
              <a:t>←</a:t>
            </a:r>
            <a:r>
              <a:rPr lang="en-US" altLang="zh-CN"/>
              <a:t> newCost 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降温：</a:t>
            </a:r>
            <a:r>
              <a:rPr lang="en-US" altLang="zh-CN"/>
              <a:t>Temp </a:t>
            </a:r>
            <a:r>
              <a:rPr lang="en-US" altLang="en-US"/>
              <a:t>←</a:t>
            </a:r>
            <a:r>
              <a:rPr lang="en-US" altLang="zh-CN"/>
              <a:t> Temp </a:t>
            </a:r>
            <a:r>
              <a:rPr lang="en-US" altLang="en-US"/>
              <a:t>×</a:t>
            </a:r>
            <a:r>
              <a:rPr lang="en-US" altLang="zh-CN"/>
              <a:t> CoolingRate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输出结果：</a:t>
            </a:r>
            <a:r>
              <a:rPr lang="en-US" altLang="zh-CN"/>
              <a:t> </a:t>
            </a:r>
            <a:r>
              <a:rPr lang="zh-CN" altLang="en-US"/>
              <a:t>返回最优映射</a:t>
            </a:r>
            <a:r>
              <a:rPr lang="en-US" altLang="zh-CN"/>
              <a:t> bestMapping </a:t>
            </a:r>
            <a:r>
              <a:rPr lang="zh-CN" altLang="en-US"/>
              <a:t>与最优代价</a:t>
            </a:r>
            <a:r>
              <a:rPr lang="en-US" altLang="zh-CN"/>
              <a:t> bestCost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zh-CN" altLang="en-US"/>
              <a:t>在</a:t>
            </a:r>
            <a:r>
              <a:rPr lang="en-US" altLang="zh-CN"/>
              <a:t> Hydra </a:t>
            </a:r>
            <a:r>
              <a:rPr lang="zh-CN" altLang="en-US"/>
              <a:t>架构中，该映射算法部署在每个芯粒的</a:t>
            </a:r>
            <a:r>
              <a:rPr lang="en-US" altLang="zh-CN"/>
              <a:t> Mapping Solver</a:t>
            </a:r>
            <a:r>
              <a:rPr lang="zh-CN" altLang="en-US"/>
              <a:t>（映射求解器）</a:t>
            </a:r>
            <a:r>
              <a:rPr lang="en-US" altLang="zh-CN"/>
              <a:t> </a:t>
            </a:r>
            <a:r>
              <a:rPr lang="zh-CN" altLang="en-US"/>
              <a:t>上。</a:t>
            </a:r>
            <a:endParaRPr lang="zh-CN" altLang="en-US"/>
          </a:p>
          <a:p>
            <a:r>
              <a:rPr lang="zh-CN" altLang="en-US"/>
              <a:t>在第</a:t>
            </a:r>
            <a:r>
              <a:rPr lang="en-US" altLang="zh-CN"/>
              <a:t> n </a:t>
            </a:r>
            <a:r>
              <a:rPr lang="zh-CN" altLang="en-US"/>
              <a:t>层推理时，外部存储接口会基于求解器生成的预计算映射方案，提前加载第</a:t>
            </a:r>
            <a:r>
              <a:rPr lang="en-US" altLang="zh-CN"/>
              <a:t> n+1 </a:t>
            </a:r>
            <a:r>
              <a:rPr lang="zh-CN" altLang="en-US"/>
              <a:t>层所需的专家。</a:t>
            </a:r>
            <a:endParaRPr lang="en-US" altLang="zh-CN"/>
          </a:p>
          <a:p>
            <a:r>
              <a:rPr lang="zh-CN" altLang="en-US"/>
              <a:t>通过这种方式，</a:t>
            </a:r>
            <a:r>
              <a:rPr lang="en-US" altLang="zh-CN"/>
              <a:t>Hydra </a:t>
            </a:r>
            <a:r>
              <a:rPr lang="zh-CN" altLang="en-US"/>
              <a:t>不仅显著减少了全连接通信的开销，还实现了计算与内存访问的时间重叠，从而有效降低了推理延迟并提高系统吞吐率。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 6(a) </a:t>
            </a:r>
            <a:r>
              <a:rPr lang="zh-CN" altLang="en-US"/>
              <a:t>展示了</a:t>
            </a:r>
            <a:r>
              <a:rPr lang="en-US" altLang="zh-CN"/>
              <a:t> Hydra </a:t>
            </a:r>
            <a:r>
              <a:rPr lang="zh-CN" altLang="en-US"/>
              <a:t>多芯粒系统的总体架构。系统由一个</a:t>
            </a:r>
            <a:r>
              <a:rPr lang="en-US" altLang="zh-CN"/>
              <a:t> 2</a:t>
            </a:r>
            <a:r>
              <a:rPr lang="en-US" altLang="en-US"/>
              <a:t>×</a:t>
            </a:r>
            <a:r>
              <a:rPr lang="en-US" altLang="zh-CN"/>
              <a:t>2 </a:t>
            </a:r>
            <a:r>
              <a:rPr lang="zh-CN" altLang="en-US"/>
              <a:t>芯粒阵列</a:t>
            </a:r>
            <a:r>
              <a:rPr lang="en-US" altLang="zh-CN"/>
              <a:t> </a:t>
            </a:r>
            <a:r>
              <a:rPr lang="zh-CN" altLang="en-US"/>
              <a:t>与高带宽存储器（</a:t>
            </a:r>
            <a:r>
              <a:rPr lang="en-US" altLang="zh-CN"/>
              <a:t>HBM</a:t>
            </a:r>
            <a:r>
              <a:rPr lang="zh-CN" altLang="en-US"/>
              <a:t>）组成。类似于</a:t>
            </a:r>
            <a:r>
              <a:rPr lang="en-US" altLang="zh-CN"/>
              <a:t> Simba </a:t>
            </a:r>
            <a:r>
              <a:rPr lang="zh-CN" altLang="en-US"/>
              <a:t>架构，这些</a:t>
            </a:r>
            <a:r>
              <a:rPr lang="en-US" altLang="zh-CN"/>
              <a:t> Hydra </a:t>
            </a:r>
            <a:r>
              <a:rPr lang="zh-CN" altLang="en-US"/>
              <a:t>芯粒按二维网格排列，并通过</a:t>
            </a:r>
            <a:r>
              <a:rPr lang="en-US" altLang="zh-CN"/>
              <a:t> </a:t>
            </a:r>
            <a:r>
              <a:rPr lang="zh-CN" altLang="en-US"/>
              <a:t>地参考信号（</a:t>
            </a:r>
            <a:r>
              <a:rPr lang="en-US" altLang="zh-CN"/>
              <a:t>Ground Reference Signals, GRS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进行互连，每个方向支持</a:t>
            </a:r>
            <a:r>
              <a:rPr lang="en-US" altLang="zh-CN"/>
              <a:t> 100 Gb/s </a:t>
            </a:r>
            <a:r>
              <a:rPr lang="zh-CN" altLang="en-US"/>
              <a:t>的带宽。</a:t>
            </a:r>
            <a:endParaRPr lang="zh-CN" altLang="en-US"/>
          </a:p>
          <a:p>
            <a:r>
              <a:rPr lang="zh-CN" altLang="en-US"/>
              <a:t>该可扩展配置能够进一步拓展为更大规模的芯粒阵列，从而支持不同规模与计算需求的</a:t>
            </a:r>
            <a:r>
              <a:rPr lang="en-US" altLang="zh-CN"/>
              <a:t> MoE </a:t>
            </a:r>
            <a:r>
              <a:rPr lang="zh-CN" altLang="en-US"/>
              <a:t>模型部署。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6(b) </a:t>
            </a:r>
            <a:r>
              <a:rPr lang="zh-CN" altLang="en-US"/>
              <a:t>显示了单个</a:t>
            </a:r>
            <a:r>
              <a:rPr lang="en-US" altLang="zh-CN"/>
              <a:t> Hydra </a:t>
            </a:r>
            <a:r>
              <a:rPr lang="zh-CN" altLang="en-US"/>
              <a:t>芯粒的内部结构，其主要包括：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16 </a:t>
            </a:r>
            <a:r>
              <a:rPr lang="zh-CN" altLang="en-US"/>
              <a:t>个处理单元阵列（</a:t>
            </a:r>
            <a:r>
              <a:rPr lang="en-US" altLang="zh-CN"/>
              <a:t>PE Arrays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全局</a:t>
            </a:r>
            <a:r>
              <a:rPr lang="en-US" altLang="zh-CN"/>
              <a:t> SRAM </a:t>
            </a:r>
            <a:r>
              <a:rPr lang="zh-CN" altLang="en-US"/>
              <a:t>缓冲区（</a:t>
            </a:r>
            <a:r>
              <a:rPr lang="en-US" altLang="zh-CN"/>
              <a:t>Global Buffer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辅助单元（</a:t>
            </a:r>
            <a:r>
              <a:rPr lang="en-US" altLang="zh-CN"/>
              <a:t>Auxiliary Unit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顶层控制器（</a:t>
            </a:r>
            <a:r>
              <a:rPr lang="en-US" altLang="zh-CN"/>
              <a:t>Top Controller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映射求解器（</a:t>
            </a:r>
            <a:r>
              <a:rPr lang="en-US" altLang="zh-CN"/>
              <a:t>Mapping Solver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Softmax </a:t>
            </a:r>
            <a:r>
              <a:rPr lang="zh-CN" altLang="en-US"/>
              <a:t>引擎（</a:t>
            </a:r>
            <a:r>
              <a:rPr lang="en-US" altLang="zh-CN"/>
              <a:t>Softmax Engine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基于</a:t>
            </a:r>
            <a:r>
              <a:rPr lang="en-US" altLang="zh-CN"/>
              <a:t> CAM </a:t>
            </a:r>
            <a:r>
              <a:rPr lang="zh-CN" altLang="en-US"/>
              <a:t>的排列引擎（</a:t>
            </a:r>
            <a:r>
              <a:rPr lang="en-US" altLang="zh-CN"/>
              <a:t>CAM-based Permutation Engine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芯粒间互连接口（</a:t>
            </a:r>
            <a:r>
              <a:rPr lang="en-US" altLang="zh-CN"/>
              <a:t>Die-to-Die Interconnects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这些模块协同工作，以支持</a:t>
            </a:r>
            <a:r>
              <a:rPr lang="en-US" altLang="zh-CN"/>
              <a:t> Hydra </a:t>
            </a:r>
            <a:r>
              <a:rPr lang="zh-CN" altLang="en-US"/>
              <a:t>的专家映射、</a:t>
            </a:r>
            <a:r>
              <a:rPr lang="en-US" altLang="zh-CN"/>
              <a:t>token </a:t>
            </a:r>
            <a:r>
              <a:rPr lang="zh-CN" altLang="en-US"/>
              <a:t>重排以及门控加速机制。</a:t>
            </a:r>
            <a:r>
              <a:rPr lang="en-US" altLang="zh-CN"/>
              <a:t>bestCost </a:t>
            </a:r>
            <a:r>
              <a:rPr lang="en-US" altLang="en-US"/>
              <a:t>←</a:t>
            </a:r>
            <a:r>
              <a:rPr lang="en-US" altLang="zh-CN"/>
              <a:t> newCost 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降温：</a:t>
            </a:r>
            <a:r>
              <a:rPr lang="en-US" altLang="zh-CN"/>
              <a:t>Temp </a:t>
            </a:r>
            <a:r>
              <a:rPr lang="en-US" altLang="en-US"/>
              <a:t>←</a:t>
            </a:r>
            <a:r>
              <a:rPr lang="en-US" altLang="zh-CN"/>
              <a:t> Temp </a:t>
            </a:r>
            <a:r>
              <a:rPr lang="en-US" altLang="en-US"/>
              <a:t>×</a:t>
            </a:r>
            <a:r>
              <a:rPr lang="en-US" altLang="zh-CN"/>
              <a:t> CoolingRate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输出结果：</a:t>
            </a:r>
            <a:r>
              <a:rPr lang="en-US" altLang="zh-CN"/>
              <a:t> </a:t>
            </a:r>
            <a:r>
              <a:rPr lang="zh-CN" altLang="en-US"/>
              <a:t>返回最优映射</a:t>
            </a:r>
            <a:r>
              <a:rPr lang="en-US" altLang="zh-CN"/>
              <a:t> bestMapping </a:t>
            </a:r>
            <a:r>
              <a:rPr lang="zh-CN" altLang="en-US"/>
              <a:t>与最优代价</a:t>
            </a:r>
            <a:r>
              <a:rPr lang="en-US" altLang="zh-CN"/>
              <a:t> bestCost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在传统</a:t>
            </a:r>
            <a:r>
              <a:rPr lang="en-US" altLang="zh-CN"/>
              <a:t> MoE </a:t>
            </a:r>
            <a:r>
              <a:rPr lang="zh-CN" altLang="en-US"/>
              <a:t>模型中，排列（</a:t>
            </a:r>
            <a:r>
              <a:rPr lang="en-US" altLang="zh-CN"/>
              <a:t>Permutation</a:t>
            </a:r>
            <a:r>
              <a:rPr lang="zh-CN" altLang="en-US"/>
              <a:t>）与反排列（</a:t>
            </a:r>
            <a:r>
              <a:rPr lang="en-US" altLang="zh-CN"/>
              <a:t>Un-permutation</a:t>
            </a:r>
            <a:r>
              <a:rPr lang="zh-CN" altLang="en-US"/>
              <a:t>）阶段通过稀疏矩阵乘法实现数据重排，这是全连接通信与</a:t>
            </a:r>
            <a:r>
              <a:rPr lang="en-US" altLang="zh-CN"/>
              <a:t> FFN </a:t>
            </a:r>
            <a:r>
              <a:rPr lang="zh-CN" altLang="en-US"/>
              <a:t>计算中至关重要的过程，但也会造成显著的计算开销。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为此，</a:t>
            </a:r>
            <a:r>
              <a:rPr lang="en-US" altLang="zh-CN"/>
              <a:t>Hydra </a:t>
            </a:r>
            <a:r>
              <a:rPr lang="zh-CN" altLang="en-US"/>
              <a:t>提出一种</a:t>
            </a:r>
            <a:r>
              <a:rPr lang="en-US" altLang="zh-CN"/>
              <a:t> </a:t>
            </a:r>
            <a:r>
              <a:rPr lang="zh-CN" altLang="en-US"/>
              <a:t>基于内容寻址存储器（</a:t>
            </a:r>
            <a:r>
              <a:rPr lang="en-US" altLang="zh-CN"/>
              <a:t>Content Addressable Memory, CAM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的解决方案，用以在</a:t>
            </a:r>
            <a:r>
              <a:rPr lang="en-US" altLang="zh-CN"/>
              <a:t> token </a:t>
            </a:r>
            <a:r>
              <a:rPr lang="zh-CN" altLang="en-US"/>
              <a:t>与专家之间建立映射，从而实现等价的数据布局变换（</a:t>
            </a:r>
            <a:r>
              <a:rPr lang="en-US" altLang="zh-CN"/>
              <a:t>layout transformation</a:t>
            </a:r>
            <a:r>
              <a:rPr lang="zh-CN" altLang="en-US"/>
              <a:t>），但计算复杂度更低。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标准存储器</a:t>
            </a:r>
            <a:r>
              <a:rPr lang="en-US" altLang="zh-CN"/>
              <a:t>RAM</a:t>
            </a:r>
            <a:r>
              <a:rPr lang="zh-CN" altLang="en-US"/>
              <a:t>查找方式为通过地址查找相应地址的数据，而</a:t>
            </a:r>
            <a:r>
              <a:rPr lang="en-US" altLang="zh-CN"/>
              <a:t>CAM</a:t>
            </a:r>
            <a:r>
              <a:rPr lang="zh-CN" altLang="en-US"/>
              <a:t>为通过数据查找相应地址，实现了更快的数据搜索。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本研究采用</a:t>
            </a:r>
            <a:r>
              <a:rPr lang="en-US" altLang="zh-CN"/>
              <a:t> 9T NAND </a:t>
            </a:r>
            <a:r>
              <a:rPr lang="zh-CN" altLang="en-US"/>
              <a:t>型</a:t>
            </a:r>
            <a:r>
              <a:rPr lang="en-US" altLang="zh-CN"/>
              <a:t> CAM </a:t>
            </a:r>
            <a:r>
              <a:rPr lang="zh-CN" altLang="en-US"/>
              <a:t>设计，其通过在基本</a:t>
            </a:r>
            <a:r>
              <a:rPr lang="en-US" altLang="zh-CN"/>
              <a:t> 6T SRAM </a:t>
            </a:r>
            <a:r>
              <a:rPr lang="zh-CN" altLang="en-US"/>
              <a:t>单元外增加</a:t>
            </a:r>
            <a:r>
              <a:rPr lang="en-US" altLang="zh-CN"/>
              <a:t> NAND </a:t>
            </a:r>
            <a:r>
              <a:rPr lang="zh-CN" altLang="en-US"/>
              <a:t>逻辑以支持搜索操作。当</a:t>
            </a:r>
            <a:r>
              <a:rPr lang="en-US" altLang="zh-CN"/>
              <a:t> CAM </a:t>
            </a:r>
            <a:r>
              <a:rPr lang="zh-CN" altLang="en-US"/>
              <a:t>阵列中某一行的所有位与搜索键（</a:t>
            </a:r>
            <a:r>
              <a:rPr lang="en-US" altLang="zh-CN"/>
              <a:t>Search Key</a:t>
            </a:r>
            <a:r>
              <a:rPr lang="zh-CN" altLang="en-US"/>
              <a:t>）匹配时，该行的匹配信号保持高电平。由于该匹配过程可在整个阵列的所有行上并行执行，</a:t>
            </a:r>
            <a:r>
              <a:rPr lang="en-US" altLang="zh-CN"/>
              <a:t>CAM </a:t>
            </a:r>
            <a:r>
              <a:rPr lang="zh-CN" altLang="en-US"/>
              <a:t>能够实现高速并行搜索（</a:t>
            </a:r>
            <a:r>
              <a:rPr lang="en-US" altLang="zh-CN"/>
              <a:t>Parallel Searching</a:t>
            </a:r>
            <a:r>
              <a:rPr lang="zh-CN" altLang="en-US"/>
              <a:t>）。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7 </a:t>
            </a:r>
            <a:r>
              <a:rPr lang="zh-CN" altLang="en-US"/>
              <a:t>展示了所提出的</a:t>
            </a:r>
            <a:r>
              <a:rPr lang="en-US" altLang="zh-CN"/>
              <a:t> </a:t>
            </a:r>
            <a:r>
              <a:rPr lang="zh-CN" altLang="en-US"/>
              <a:t>基于</a:t>
            </a:r>
            <a:r>
              <a:rPr lang="en-US" altLang="zh-CN"/>
              <a:t> CAM </a:t>
            </a:r>
            <a:r>
              <a:rPr lang="zh-CN" altLang="en-US"/>
              <a:t>的排列引擎工作原理。</a:t>
            </a:r>
            <a:endParaRPr lang="zh-CN" altLang="en-US"/>
          </a:p>
          <a:p>
            <a:r>
              <a:rPr lang="zh-CN" altLang="en-US"/>
              <a:t>具体流程如下：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输入的</a:t>
            </a:r>
            <a:r>
              <a:rPr lang="en-US" altLang="zh-CN"/>
              <a:t> token </a:t>
            </a:r>
            <a:r>
              <a:rPr lang="zh-CN" altLang="en-US"/>
              <a:t>首先通过一个小型线性层。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线性层的输出投影矩阵输入到</a:t>
            </a:r>
            <a:r>
              <a:rPr lang="en-US" altLang="zh-CN"/>
              <a:t> argmax </a:t>
            </a:r>
            <a:r>
              <a:rPr lang="zh-CN" altLang="en-US"/>
              <a:t>单元，以确定每个</a:t>
            </a:r>
            <a:r>
              <a:rPr lang="en-US" altLang="zh-CN"/>
              <a:t> token </a:t>
            </a:r>
            <a:r>
              <a:rPr lang="zh-CN" altLang="en-US"/>
              <a:t>对应的目标专家。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对应的专家索引被写入</a:t>
            </a:r>
            <a:r>
              <a:rPr lang="en-US" altLang="zh-CN"/>
              <a:t> CAM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CAM </a:t>
            </a:r>
            <a:r>
              <a:rPr lang="zh-CN" altLang="en-US"/>
              <a:t>中的搜索键按</a:t>
            </a:r>
            <a:r>
              <a:rPr lang="en-US" altLang="zh-CN"/>
              <a:t> 0 </a:t>
            </a:r>
            <a:r>
              <a:rPr lang="zh-CN" altLang="en-US"/>
              <a:t>至</a:t>
            </a:r>
            <a:r>
              <a:rPr lang="en-US" altLang="zh-CN"/>
              <a:t> E−1</a:t>
            </a:r>
            <a:r>
              <a:rPr lang="zh-CN" altLang="en-US"/>
              <a:t>（专家数量）顺序设置，匹配结果形成一个</a:t>
            </a:r>
            <a:r>
              <a:rPr lang="en-US" altLang="zh-CN"/>
              <a:t> </a:t>
            </a:r>
            <a:r>
              <a:rPr lang="zh-CN" altLang="en-US"/>
              <a:t>位掩码（</a:t>
            </a:r>
            <a:r>
              <a:rPr lang="en-US" altLang="zh-CN"/>
              <a:t>Bitmask</a:t>
            </a:r>
            <a:r>
              <a:rPr lang="zh-CN" altLang="en-US"/>
              <a:t>），用于指示相关输入</a:t>
            </a:r>
            <a:r>
              <a:rPr lang="en-US" altLang="zh-CN"/>
              <a:t> token </a:t>
            </a:r>
            <a:r>
              <a:rPr lang="zh-CN" altLang="en-US"/>
              <a:t>在存储中的位置。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地址生成器（</a:t>
            </a:r>
            <a:r>
              <a:rPr lang="en-US" altLang="zh-CN"/>
              <a:t>Address Generator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根据位掩码生成读取地址，从</a:t>
            </a:r>
            <a:r>
              <a:rPr lang="en-US" altLang="zh-CN"/>
              <a:t> token </a:t>
            </a:r>
            <a:r>
              <a:rPr lang="zh-CN" altLang="en-US"/>
              <a:t>缓冲区中取出相应的</a:t>
            </a:r>
            <a:r>
              <a:rPr lang="en-US" altLang="zh-CN"/>
              <a:t> token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这些</a:t>
            </a:r>
            <a:r>
              <a:rPr lang="en-US" altLang="zh-CN"/>
              <a:t> token </a:t>
            </a:r>
            <a:r>
              <a:rPr lang="zh-CN" altLang="en-US"/>
              <a:t>通过芯粒间互连（</a:t>
            </a:r>
            <a:r>
              <a:rPr lang="en-US" altLang="zh-CN"/>
              <a:t>D2D Interconnect</a:t>
            </a:r>
            <a:r>
              <a:rPr lang="zh-CN" altLang="en-US"/>
              <a:t>）参与全连接通信。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 FFN </a:t>
            </a:r>
            <a:r>
              <a:rPr lang="zh-CN" altLang="en-US"/>
              <a:t>计算完成后，</a:t>
            </a:r>
            <a:r>
              <a:rPr lang="en-US" altLang="zh-CN"/>
              <a:t>token </a:t>
            </a:r>
            <a:r>
              <a:rPr lang="zh-CN" altLang="en-US"/>
              <a:t>再经由互连返回原芯粒，并根据相同的位掩码重新写入</a:t>
            </a:r>
            <a:r>
              <a:rPr lang="en-US" altLang="zh-CN"/>
              <a:t> token </a:t>
            </a:r>
            <a:r>
              <a:rPr lang="zh-CN" altLang="en-US"/>
              <a:t>缓冲区。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该基于</a:t>
            </a:r>
            <a:r>
              <a:rPr lang="en-US" altLang="zh-CN"/>
              <a:t> CAM </a:t>
            </a:r>
            <a:r>
              <a:rPr lang="zh-CN" altLang="en-US"/>
              <a:t>的并行搜索过程的复杂度仅为</a:t>
            </a:r>
            <a:r>
              <a:rPr lang="en-US" altLang="zh-CN"/>
              <a:t> O(E)</a:t>
            </a:r>
            <a:r>
              <a:rPr lang="zh-CN" altLang="en-US"/>
              <a:t>。由于</a:t>
            </a:r>
            <a:r>
              <a:rPr lang="en-US" altLang="zh-CN"/>
              <a:t> CAM </a:t>
            </a:r>
            <a:r>
              <a:rPr lang="zh-CN" altLang="en-US"/>
              <a:t>在并行搜索方面的能耗远低于传统数字电路，因此该搜索开销相较于</a:t>
            </a:r>
            <a:r>
              <a:rPr lang="en-US" altLang="zh-CN"/>
              <a:t> MoE </a:t>
            </a:r>
            <a:r>
              <a:rPr lang="zh-CN" altLang="en-US"/>
              <a:t>推理中的大规模乘加运算（</a:t>
            </a:r>
            <a:r>
              <a:rPr lang="en-US" altLang="zh-CN"/>
              <a:t>MAC</a:t>
            </a:r>
            <a:r>
              <a:rPr lang="zh-CN" altLang="en-US"/>
              <a:t>）几乎可以忽略。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最终，</a:t>
            </a:r>
            <a:r>
              <a:rPr lang="en-US" altLang="zh-CN"/>
              <a:t>Hydra </a:t>
            </a:r>
            <a:r>
              <a:rPr lang="zh-CN" altLang="en-US"/>
              <a:t>能以极低的代价建立完整的</a:t>
            </a:r>
            <a:r>
              <a:rPr lang="en-US" altLang="zh-CN"/>
              <a:t> token-</a:t>
            </a:r>
            <a:r>
              <a:rPr lang="zh-CN" altLang="en-US"/>
              <a:t>专家映射表，并基于该表仅通过</a:t>
            </a:r>
            <a:r>
              <a:rPr lang="en-US" altLang="zh-CN"/>
              <a:t> S </a:t>
            </a:r>
            <a:r>
              <a:rPr lang="zh-CN" altLang="en-US"/>
              <a:t>次数据搬运</a:t>
            </a:r>
            <a:r>
              <a:rPr lang="en-US" altLang="zh-CN"/>
              <a:t> </a:t>
            </a:r>
            <a:r>
              <a:rPr lang="zh-CN" altLang="en-US"/>
              <a:t>即可完成</a:t>
            </a:r>
            <a:r>
              <a:rPr lang="en-US" altLang="zh-CN"/>
              <a:t> token </a:t>
            </a:r>
            <a:r>
              <a:rPr lang="zh-CN" altLang="en-US"/>
              <a:t>的排列或反排列，从而：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消除了稀疏矩阵乘法运算；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减少了中间结果的存储需求；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显著降低了推理延迟并提升能效。</a:t>
            </a:r>
            <a:r>
              <a:rPr lang="en-US" altLang="zh-CN"/>
              <a:t>bestCost </a:t>
            </a:r>
            <a:r>
              <a:rPr lang="en-US" altLang="en-US"/>
              <a:t>←</a:t>
            </a:r>
            <a:r>
              <a:rPr lang="en-US" altLang="zh-CN"/>
              <a:t> newCost 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降温：</a:t>
            </a:r>
            <a:r>
              <a:rPr lang="en-US" altLang="zh-CN"/>
              <a:t>Temp </a:t>
            </a:r>
            <a:r>
              <a:rPr lang="en-US" altLang="en-US"/>
              <a:t>←</a:t>
            </a:r>
            <a:r>
              <a:rPr lang="en-US" altLang="zh-CN"/>
              <a:t> Temp </a:t>
            </a:r>
            <a:r>
              <a:rPr lang="en-US" altLang="en-US"/>
              <a:t>×</a:t>
            </a:r>
            <a:r>
              <a:rPr lang="en-US" altLang="zh-CN"/>
              <a:t> CoolingRate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输出结果：</a:t>
            </a:r>
            <a:r>
              <a:rPr lang="en-US" altLang="zh-CN"/>
              <a:t> </a:t>
            </a:r>
            <a:r>
              <a:rPr lang="zh-CN" altLang="en-US"/>
              <a:t>返回最优映射</a:t>
            </a:r>
            <a:r>
              <a:rPr lang="en-US" altLang="zh-CN"/>
              <a:t> bestMapping </a:t>
            </a:r>
            <a:r>
              <a:rPr lang="zh-CN" altLang="en-US"/>
              <a:t>与最优代价</a:t>
            </a:r>
            <a:r>
              <a:rPr lang="en-US" altLang="zh-CN"/>
              <a:t> bestCost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 8 </a:t>
            </a:r>
            <a:r>
              <a:rPr lang="zh-CN" altLang="en-US"/>
              <a:t>展示了</a:t>
            </a:r>
            <a:r>
              <a:rPr lang="en-US" altLang="zh-CN"/>
              <a:t> Hydra </a:t>
            </a:r>
            <a:r>
              <a:rPr lang="zh-CN" altLang="en-US"/>
              <a:t>提出的</a:t>
            </a:r>
            <a:r>
              <a:rPr lang="en-US" altLang="zh-CN"/>
              <a:t> </a:t>
            </a:r>
            <a:r>
              <a:rPr lang="zh-CN" altLang="en-US"/>
              <a:t>混合跳过机制（</a:t>
            </a:r>
            <a:r>
              <a:rPr lang="en-US" altLang="zh-CN"/>
              <a:t>Hybrid Skipping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的</a:t>
            </a:r>
            <a:r>
              <a:rPr lang="en-US" altLang="zh-CN"/>
              <a:t> Softmax </a:t>
            </a:r>
            <a:r>
              <a:rPr lang="zh-CN" altLang="en-US"/>
              <a:t>引擎，其在</a:t>
            </a:r>
            <a:r>
              <a:rPr lang="en-US" altLang="zh-CN"/>
              <a:t> token </a:t>
            </a:r>
            <a:r>
              <a:rPr lang="zh-CN" altLang="en-US"/>
              <a:t>级和专家级同时实现计算冗余消除。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在计算概率时，线性层输出矩阵的每个元素都会先进行指数运算并按行求和，之后通过除法计算得到概率</a:t>
            </a:r>
            <a:r>
              <a:rPr lang="en-US" altLang="zh-CN"/>
              <a:t> S(xi,j)</a:t>
            </a:r>
            <a:r>
              <a:rPr lang="zh-CN" altLang="en-US"/>
              <a:t>，其中除法在对数域中以减法形式实现。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本文提出的两类跳过机制如下：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Token </a:t>
            </a:r>
            <a:r>
              <a:rPr lang="zh-CN" altLang="en-US"/>
              <a:t>级跳过（</a:t>
            </a:r>
            <a:r>
              <a:rPr lang="en-US" altLang="zh-CN"/>
              <a:t>Token-wise Skipping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针对注意力层带来的冗余操作而设计。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在模型并行（</a:t>
            </a:r>
            <a:r>
              <a:rPr lang="en-US" altLang="zh-CN"/>
              <a:t>Model Parallelism</a:t>
            </a:r>
            <a:r>
              <a:rPr lang="zh-CN" altLang="en-US"/>
              <a:t>）中，同一并行组内的不同芯粒存储着权重张量的不同切片，但输入</a:t>
            </a:r>
            <a:r>
              <a:rPr lang="en-US" altLang="zh-CN"/>
              <a:t> token </a:t>
            </a:r>
            <a:r>
              <a:rPr lang="zh-CN" altLang="en-US"/>
              <a:t>是相同的。</a:t>
            </a:r>
            <a:endParaRPr lang="zh-CN" altLang="en-US"/>
          </a:p>
          <a:p>
            <a:r>
              <a:rPr lang="zh-CN" altLang="en-US"/>
              <a:t>因此，本地控制单元仅令每个芯粒计算</a:t>
            </a:r>
            <a:r>
              <a:rPr lang="en-US" altLang="zh-CN"/>
              <a:t> 1/MP </a:t>
            </a:r>
            <a:r>
              <a:rPr lang="zh-CN" altLang="en-US"/>
              <a:t>的</a:t>
            </a:r>
            <a:r>
              <a:rPr lang="en-US" altLang="zh-CN"/>
              <a:t> token softmax</a:t>
            </a:r>
            <a:r>
              <a:rPr lang="zh-CN" altLang="en-US"/>
              <a:t>（</a:t>
            </a:r>
            <a:r>
              <a:rPr lang="en-US" altLang="zh-CN"/>
              <a:t>MP </a:t>
            </a:r>
            <a:r>
              <a:rPr lang="zh-CN" altLang="en-US"/>
              <a:t>为并行度），其余</a:t>
            </a:r>
            <a:r>
              <a:rPr lang="en-US" altLang="zh-CN"/>
              <a:t> softmax </a:t>
            </a:r>
            <a:r>
              <a:rPr lang="zh-CN" altLang="en-US"/>
              <a:t>运算由并行组内的其他芯粒完成。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专家级跳过（</a:t>
            </a:r>
            <a:r>
              <a:rPr lang="en-US" altLang="zh-CN"/>
              <a:t>Expert-wise Skipping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针对</a:t>
            </a:r>
            <a:r>
              <a:rPr lang="en-US" altLang="zh-CN"/>
              <a:t> MoE </a:t>
            </a:r>
            <a:r>
              <a:rPr lang="zh-CN" altLang="en-US"/>
              <a:t>的稀疏门控特性而设计。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当</a:t>
            </a:r>
            <a:r>
              <a:rPr lang="en-US" altLang="zh-CN"/>
              <a:t> argmax </a:t>
            </a:r>
            <a:r>
              <a:rPr lang="zh-CN" altLang="en-US"/>
              <a:t>单元识别出目标专家后，本地控制单元可直接跳过对非目标专家的除法操作，从而显著减少计算开销。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前者（</a:t>
            </a:r>
            <a:r>
              <a:rPr lang="en-US" altLang="zh-CN"/>
              <a:t>token-wise</a:t>
            </a:r>
            <a:r>
              <a:rPr lang="zh-CN" altLang="en-US"/>
              <a:t>）是静态定义的，由模型部署时的并行配置确定；后者（</a:t>
            </a:r>
            <a:r>
              <a:rPr lang="en-US" altLang="zh-CN"/>
              <a:t>expert-wise</a:t>
            </a:r>
            <a:r>
              <a:rPr lang="zh-CN" altLang="en-US"/>
              <a:t>）是动态确定的，由推理时的路由决策决定。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这种</a:t>
            </a:r>
            <a:r>
              <a:rPr lang="en-US" altLang="zh-CN"/>
              <a:t> softmax </a:t>
            </a:r>
            <a:r>
              <a:rPr lang="zh-CN" altLang="en-US"/>
              <a:t>跳过机制既不依赖输入数据的稀疏性，也不依赖近似计算，因此是一种高效且无损的计算优化方案，能有效消除由</a:t>
            </a:r>
            <a:r>
              <a:rPr lang="en-US" altLang="zh-CN"/>
              <a:t> MoE </a:t>
            </a:r>
            <a:r>
              <a:rPr lang="zh-CN" altLang="en-US"/>
              <a:t>算法特性及并行框架带来的冗余运算。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模型与数据集</a:t>
            </a:r>
            <a:endParaRPr lang="zh-CN" altLang="en-US"/>
          </a:p>
          <a:p>
            <a:r>
              <a:rPr lang="zh-CN" altLang="en-US"/>
              <a:t>本研究采用了</a:t>
            </a:r>
            <a:r>
              <a:rPr lang="en-US" altLang="zh-CN"/>
              <a:t> Switch Transformer </a:t>
            </a:r>
            <a:r>
              <a:rPr lang="zh-CN" altLang="en-US"/>
              <a:t>模型</a:t>
            </a:r>
            <a:r>
              <a:rPr lang="en-US" altLang="zh-CN"/>
              <a:t> [4]</a:t>
            </a:r>
            <a:r>
              <a:rPr lang="zh-CN" altLang="en-US"/>
              <a:t>，这是一种基于编码器</a:t>
            </a:r>
            <a:r>
              <a:rPr lang="en-US" altLang="zh-CN"/>
              <a:t>—</a:t>
            </a:r>
            <a:r>
              <a:rPr lang="zh-CN" altLang="en-US"/>
              <a:t>解码器（</a:t>
            </a:r>
            <a:r>
              <a:rPr lang="en-US" altLang="zh-CN"/>
              <a:t>Encoder–Decoder</a:t>
            </a:r>
            <a:r>
              <a:rPr lang="zh-CN" altLang="en-US"/>
              <a:t>）结构的最新大型</a:t>
            </a:r>
            <a:r>
              <a:rPr lang="en-US" altLang="zh-CN"/>
              <a:t> MoE </a:t>
            </a:r>
            <a:r>
              <a:rPr lang="zh-CN" altLang="en-US"/>
              <a:t>模型。我们主要选用了</a:t>
            </a:r>
            <a:r>
              <a:rPr lang="en-US" altLang="zh-CN"/>
              <a:t> switch-base-8 </a:t>
            </a:r>
            <a:r>
              <a:rPr lang="zh-CN" altLang="en-US"/>
              <a:t>与</a:t>
            </a:r>
            <a:r>
              <a:rPr lang="en-US" altLang="zh-CN"/>
              <a:t> switch-base-16 </a:t>
            </a:r>
            <a:r>
              <a:rPr lang="zh-CN" altLang="en-US"/>
              <a:t>两种模型（每层分别包含</a:t>
            </a:r>
            <a:r>
              <a:rPr lang="en-US" altLang="zh-CN"/>
              <a:t> 8 </a:t>
            </a:r>
            <a:r>
              <a:rPr lang="zh-CN" altLang="en-US"/>
              <a:t>和</a:t>
            </a:r>
            <a:r>
              <a:rPr lang="en-US" altLang="zh-CN"/>
              <a:t> 16 </a:t>
            </a:r>
            <a:r>
              <a:rPr lang="zh-CN" altLang="en-US"/>
              <a:t>个专家），用于展示</a:t>
            </a:r>
            <a:r>
              <a:rPr lang="en-US" altLang="zh-CN"/>
              <a:t> Hydra </a:t>
            </a:r>
            <a:r>
              <a:rPr lang="zh-CN" altLang="en-US"/>
              <a:t>的可扩展性。</a:t>
            </a:r>
            <a:endParaRPr lang="zh-CN" altLang="en-US"/>
          </a:p>
          <a:p>
            <a:r>
              <a:rPr lang="zh-CN" altLang="en-US"/>
              <a:t>所有实验均使用</a:t>
            </a:r>
            <a:r>
              <a:rPr lang="en-US" altLang="zh-CN"/>
              <a:t> FP16</a:t>
            </a:r>
            <a:r>
              <a:rPr lang="zh-CN" altLang="en-US"/>
              <a:t>（</a:t>
            </a:r>
            <a:r>
              <a:rPr lang="en-US" altLang="zh-CN"/>
              <a:t>16 </a:t>
            </a:r>
            <a:r>
              <a:rPr lang="zh-CN" altLang="en-US"/>
              <a:t>位浮点）</a:t>
            </a:r>
            <a:r>
              <a:rPr lang="en-US" altLang="zh-CN"/>
              <a:t> </a:t>
            </a:r>
            <a:r>
              <a:rPr lang="zh-CN" altLang="en-US"/>
              <a:t>数据格式。</a:t>
            </a:r>
            <a:endParaRPr lang="zh-CN" altLang="en-US"/>
          </a:p>
          <a:p>
            <a:r>
              <a:rPr lang="zh-CN" altLang="en-US"/>
              <a:t>为验证</a:t>
            </a:r>
            <a:r>
              <a:rPr lang="en-US" altLang="zh-CN"/>
              <a:t> Hydra </a:t>
            </a:r>
            <a:r>
              <a:rPr lang="zh-CN" altLang="en-US"/>
              <a:t>不会引入任何精度损失，我们使用</a:t>
            </a:r>
            <a:r>
              <a:rPr lang="en-US" altLang="zh-CN"/>
              <a:t> C4 </a:t>
            </a:r>
            <a:r>
              <a:rPr lang="zh-CN" altLang="en-US"/>
              <a:t>数据集</a:t>
            </a:r>
            <a:r>
              <a:rPr lang="en-US" altLang="zh-CN"/>
              <a:t> </a:t>
            </a:r>
            <a:r>
              <a:rPr lang="zh-CN" altLang="en-US"/>
              <a:t>在掩码语言建模任务中比较了</a:t>
            </a:r>
            <a:r>
              <a:rPr lang="en-US" altLang="zh-CN"/>
              <a:t> Hydra </a:t>
            </a:r>
            <a:r>
              <a:rPr lang="zh-CN" altLang="en-US"/>
              <a:t>与</a:t>
            </a:r>
            <a:r>
              <a:rPr lang="en-US" altLang="zh-CN"/>
              <a:t> GPU </a:t>
            </a:r>
            <a:r>
              <a:rPr lang="zh-CN" altLang="en-US"/>
              <a:t>基线的负对数困惑度（</a:t>
            </a:r>
            <a:r>
              <a:rPr lang="en-US" altLang="zh-CN"/>
              <a:t>Negative Log Perplexity</a:t>
            </a:r>
            <a:r>
              <a:rPr lang="zh-CN" altLang="en-US"/>
              <a:t>），结果表明两者一致。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实现与硬件环境</a:t>
            </a:r>
            <a:endParaRPr lang="zh-CN" altLang="en-US"/>
          </a:p>
          <a:p>
            <a:r>
              <a:rPr lang="zh-CN" altLang="en-US"/>
              <a:t>我们在</a:t>
            </a:r>
            <a:r>
              <a:rPr lang="en-US" altLang="zh-CN"/>
              <a:t> 4</a:t>
            </a:r>
            <a:r>
              <a:rPr lang="en-US" altLang="en-US"/>
              <a:t>×</a:t>
            </a:r>
            <a:r>
              <a:rPr lang="en-US" altLang="zh-CN"/>
              <a:t>4 </a:t>
            </a:r>
            <a:r>
              <a:rPr lang="zh-CN" altLang="en-US"/>
              <a:t>芯粒配置</a:t>
            </a:r>
            <a:r>
              <a:rPr lang="en-US" altLang="zh-CN"/>
              <a:t> </a:t>
            </a:r>
            <a:r>
              <a:rPr lang="zh-CN" altLang="en-US"/>
              <a:t>的</a:t>
            </a:r>
            <a:r>
              <a:rPr lang="en-US" altLang="zh-CN"/>
              <a:t> Hydra </a:t>
            </a:r>
            <a:r>
              <a:rPr lang="zh-CN" altLang="en-US"/>
              <a:t>加速器上进行性能评估，</a:t>
            </a:r>
            <a:endParaRPr lang="zh-CN" altLang="en-US"/>
          </a:p>
          <a:p>
            <a:r>
              <a:rPr lang="zh-CN" altLang="en-US"/>
              <a:t>并以</a:t>
            </a:r>
            <a:r>
              <a:rPr lang="en-US" altLang="zh-CN"/>
              <a:t> Intel Xeon Gold 6242 CPU </a:t>
            </a:r>
            <a:r>
              <a:rPr lang="zh-CN" altLang="en-US"/>
              <a:t>与</a:t>
            </a:r>
            <a:r>
              <a:rPr lang="en-US" altLang="zh-CN"/>
              <a:t> NVIDIA GeForce RTX 3090 GPU </a:t>
            </a:r>
            <a:r>
              <a:rPr lang="zh-CN" altLang="en-US"/>
              <a:t>作为对比基准。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CAM </a:t>
            </a:r>
            <a:r>
              <a:rPr lang="zh-CN" altLang="en-US">
                <a:sym typeface="+mn-ea"/>
              </a:rPr>
              <a:t>阵列使用定制电路设计，并在</a:t>
            </a:r>
            <a:r>
              <a:rPr lang="en-US" altLang="zh-CN">
                <a:sym typeface="+mn-ea"/>
              </a:rPr>
              <a:t> Cadence Virtuoso </a:t>
            </a:r>
            <a:r>
              <a:rPr lang="zh-CN" altLang="en-US">
                <a:sym typeface="+mn-ea"/>
              </a:rPr>
              <a:t>上进行仿真；</a:t>
            </a:r>
            <a:endParaRPr lang="zh-CN" altLang="en-US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芯粒间互连功耗依据以往的</a:t>
            </a:r>
            <a:r>
              <a:rPr lang="en-US" altLang="zh-CN">
                <a:sym typeface="+mn-ea"/>
              </a:rPr>
              <a:t> 2.5D </a:t>
            </a:r>
            <a:r>
              <a:rPr lang="zh-CN" altLang="en-US">
                <a:sym typeface="+mn-ea"/>
              </a:rPr>
              <a:t>加速器设计</a:t>
            </a:r>
            <a:r>
              <a:rPr lang="en-US" altLang="zh-CN">
                <a:sym typeface="+mn-ea"/>
              </a:rPr>
              <a:t> [8] </a:t>
            </a:r>
            <a:r>
              <a:rPr lang="zh-CN" altLang="en-US">
                <a:sym typeface="+mn-ea"/>
              </a:rPr>
              <a:t>进行缩放估算，为</a:t>
            </a:r>
            <a:r>
              <a:rPr lang="en-US" altLang="zh-CN">
                <a:sym typeface="+mn-ea"/>
              </a:rPr>
              <a:t> 2.4 pJ/bit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其他数字模块通过</a:t>
            </a:r>
            <a:r>
              <a:rPr lang="en-US" altLang="zh-CN">
                <a:sym typeface="+mn-ea"/>
              </a:rPr>
              <a:t> Synopsys Design Compiler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22 nm </a:t>
            </a:r>
            <a:r>
              <a:rPr lang="zh-CN" altLang="en-US">
                <a:sym typeface="+mn-ea"/>
              </a:rPr>
              <a:t>工艺节点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下以</a:t>
            </a:r>
            <a:r>
              <a:rPr lang="en-US" altLang="zh-CN">
                <a:sym typeface="+mn-ea"/>
              </a:rPr>
              <a:t> 500 MHz </a:t>
            </a:r>
            <a:r>
              <a:rPr lang="zh-CN" altLang="en-US">
                <a:sym typeface="+mn-ea"/>
              </a:rPr>
              <a:t>频率综合。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我们使用</a:t>
            </a:r>
            <a:r>
              <a:rPr lang="en-US" altLang="zh-CN"/>
              <a:t> s-tui </a:t>
            </a:r>
            <a:r>
              <a:rPr lang="zh-CN" altLang="en-US"/>
              <a:t>工具</a:t>
            </a:r>
            <a:r>
              <a:rPr lang="en-US" altLang="zh-CN"/>
              <a:t> [27] </a:t>
            </a:r>
            <a:r>
              <a:rPr lang="zh-CN" altLang="en-US"/>
              <a:t>与</a:t>
            </a:r>
            <a:r>
              <a:rPr lang="en-US" altLang="zh-CN"/>
              <a:t> NVIDIA System Management Interface </a:t>
            </a:r>
            <a:r>
              <a:rPr lang="zh-CN" altLang="en-US"/>
              <a:t>分别监测</a:t>
            </a:r>
            <a:r>
              <a:rPr lang="en-US" altLang="zh-CN"/>
              <a:t> CPU </a:t>
            </a:r>
            <a:r>
              <a:rPr lang="zh-CN" altLang="en-US"/>
              <a:t>与</a:t>
            </a:r>
            <a:r>
              <a:rPr lang="en-US" altLang="zh-CN"/>
              <a:t> GPU </a:t>
            </a:r>
            <a:r>
              <a:rPr lang="zh-CN" altLang="en-US"/>
              <a:t>的运行状态。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Hydra</a:t>
            </a:r>
            <a:r>
              <a:rPr lang="zh-CN" altLang="en-US"/>
              <a:t>，我们开发了一个经过</a:t>
            </a:r>
            <a:r>
              <a:rPr lang="en-US" altLang="zh-CN"/>
              <a:t> RTL </a:t>
            </a:r>
            <a:r>
              <a:rPr lang="zh-CN" altLang="en-US"/>
              <a:t>实现验证的行为级模拟器。</a:t>
            </a:r>
            <a:endParaRPr lang="zh-CN" altLang="en-US"/>
          </a:p>
          <a:p>
            <a:r>
              <a:rPr lang="zh-CN" altLang="en-US"/>
              <a:t>在芯粒间通信层面，我们对</a:t>
            </a:r>
            <a:r>
              <a:rPr lang="en-US" altLang="zh-CN"/>
              <a:t> Noxim [28] </a:t>
            </a:r>
            <a:r>
              <a:rPr lang="zh-CN" altLang="en-US"/>
              <a:t>进行修改，以模拟数据传输模式并评估延迟与功耗。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为全面对比性能，我们测试了批量大小（</a:t>
            </a:r>
            <a:r>
              <a:rPr lang="en-US" altLang="zh-CN"/>
              <a:t>batch size</a:t>
            </a:r>
            <a:r>
              <a:rPr lang="zh-CN" altLang="en-US"/>
              <a:t>）为</a:t>
            </a:r>
            <a:r>
              <a:rPr lang="en-US" altLang="zh-CN"/>
              <a:t> 1–4 </a:t>
            </a:r>
            <a:r>
              <a:rPr lang="zh-CN" altLang="en-US"/>
              <a:t>的情况，并采用多组输入</a:t>
            </a:r>
            <a:r>
              <a:rPr lang="en-US" altLang="zh-CN"/>
              <a:t>—</a:t>
            </a:r>
            <a:r>
              <a:rPr lang="zh-CN" altLang="en-US"/>
              <a:t>输出</a:t>
            </a:r>
            <a:r>
              <a:rPr lang="en-US" altLang="zh-CN"/>
              <a:t> token </a:t>
            </a:r>
            <a:r>
              <a:rPr lang="zh-CN" altLang="en-US"/>
              <a:t>长度组合：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输入长度：</a:t>
            </a:r>
            <a:r>
              <a:rPr lang="en-US" altLang="zh-CN"/>
              <a:t>64 </a:t>
            </a:r>
            <a:r>
              <a:rPr lang="zh-CN" altLang="en-US"/>
              <a:t>至</a:t>
            </a:r>
            <a:r>
              <a:rPr lang="en-US" altLang="zh-CN"/>
              <a:t> 1024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输出长度：</a:t>
            </a:r>
            <a:r>
              <a:rPr lang="en-US" altLang="zh-CN"/>
              <a:t>16 </a:t>
            </a:r>
            <a:r>
              <a:rPr lang="zh-CN" altLang="en-US"/>
              <a:t>至</a:t>
            </a:r>
            <a:r>
              <a:rPr lang="en-US" altLang="zh-CN"/>
              <a:t> 256</a:t>
            </a:r>
            <a:endParaRPr lang="en-US" altLang="zh-CN"/>
          </a:p>
          <a:p>
            <a:r>
              <a:rPr lang="zh-CN" altLang="en-US"/>
              <a:t>这些范围覆盖了典型的用户请求规模。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推理延迟与功耗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9(a) </a:t>
            </a:r>
            <a:r>
              <a:rPr lang="zh-CN" altLang="en-US"/>
              <a:t>展示了在不同输入</a:t>
            </a:r>
            <a:r>
              <a:rPr lang="en-US" altLang="zh-CN"/>
              <a:t>/</a:t>
            </a:r>
            <a:r>
              <a:rPr lang="zh-CN" altLang="en-US"/>
              <a:t>输出长度下，单个</a:t>
            </a:r>
            <a:r>
              <a:rPr lang="en-US" altLang="zh-CN"/>
              <a:t> MoE </a:t>
            </a:r>
            <a:r>
              <a:rPr lang="zh-CN" altLang="en-US"/>
              <a:t>层的归一化执行时间。</a:t>
            </a:r>
            <a:endParaRPr lang="zh-CN" altLang="en-US"/>
          </a:p>
          <a:p>
            <a:r>
              <a:rPr lang="zh-CN" altLang="en-US"/>
              <a:t>结果显示，</a:t>
            </a:r>
            <a:r>
              <a:rPr lang="en-US" altLang="zh-CN"/>
              <a:t>Hydra </a:t>
            </a:r>
            <a:r>
              <a:rPr lang="zh-CN" altLang="en-US"/>
              <a:t>相较于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分别实现了</a:t>
            </a:r>
            <a:r>
              <a:rPr lang="en-US" altLang="zh-CN"/>
              <a:t> </a:t>
            </a:r>
            <a:r>
              <a:rPr lang="zh-CN" altLang="en-US"/>
              <a:t>平均</a:t>
            </a:r>
            <a:r>
              <a:rPr lang="en-US" altLang="zh-CN"/>
              <a:t> 14.2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42.4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的加速。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造成性能提升的关键原因包括：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Hydra </a:t>
            </a:r>
            <a:r>
              <a:rPr lang="zh-CN" altLang="en-US"/>
              <a:t>优化了专家映射策略（</a:t>
            </a:r>
            <a:r>
              <a:rPr lang="en-US" altLang="zh-CN"/>
              <a:t>Expert Mapping</a:t>
            </a:r>
            <a:r>
              <a:rPr lang="zh-CN" altLang="en-US"/>
              <a:t>），有效降低了全连接通信延迟；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基于</a:t>
            </a:r>
            <a:r>
              <a:rPr lang="en-US" altLang="zh-CN"/>
              <a:t> CAM </a:t>
            </a:r>
            <a:r>
              <a:rPr lang="zh-CN" altLang="en-US"/>
              <a:t>的排列引擎减少了</a:t>
            </a:r>
            <a:r>
              <a:rPr lang="en-US" altLang="zh-CN"/>
              <a:t> permutation </a:t>
            </a:r>
            <a:r>
              <a:rPr lang="zh-CN" altLang="en-US"/>
              <a:t>操作的延迟；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Softmax </a:t>
            </a:r>
            <a:r>
              <a:rPr lang="zh-CN" altLang="en-US"/>
              <a:t>跳过机制进一步降低了门控阶段的计算开销。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9(b) </a:t>
            </a:r>
            <a:r>
              <a:rPr lang="zh-CN" altLang="en-US"/>
              <a:t>展示了归一化功耗对比结果。</a:t>
            </a:r>
            <a:endParaRPr lang="zh-CN" altLang="en-US"/>
          </a:p>
          <a:p>
            <a:r>
              <a:rPr lang="zh-CN" altLang="en-US"/>
              <a:t>结果表明</a:t>
            </a:r>
            <a:r>
              <a:rPr lang="en-US" altLang="zh-CN"/>
              <a:t> Hydra </a:t>
            </a:r>
            <a:r>
              <a:rPr lang="zh-CN" altLang="en-US"/>
              <a:t>的功耗相较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分别降低了</a:t>
            </a:r>
            <a:r>
              <a:rPr lang="en-US" altLang="zh-CN"/>
              <a:t> 169.1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357.5</a:t>
            </a:r>
            <a:r>
              <a:rPr lang="en-US" altLang="en-US"/>
              <a:t>×</a:t>
            </a:r>
            <a:r>
              <a:rPr lang="zh-CN" altLang="en-US"/>
              <a:t>，实现了显著的能效提升。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为了评估</a:t>
            </a:r>
            <a:r>
              <a:rPr lang="en-US" altLang="zh-CN"/>
              <a:t> Hydra </a:t>
            </a:r>
            <a:r>
              <a:rPr lang="zh-CN" altLang="en-US"/>
              <a:t>中各项优化技术的贡献，我们进行了消融实验。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11 </a:t>
            </a:r>
            <a:r>
              <a:rPr lang="zh-CN" altLang="en-US"/>
              <a:t>展示了</a:t>
            </a:r>
            <a:r>
              <a:rPr lang="en-US" altLang="zh-CN"/>
              <a:t> Hydra </a:t>
            </a:r>
            <a:r>
              <a:rPr lang="zh-CN" altLang="en-US"/>
              <a:t>与基线（未优化版本）的执行流程对比，而图</a:t>
            </a:r>
            <a:r>
              <a:rPr lang="en-US" altLang="zh-CN"/>
              <a:t> 12(a) </a:t>
            </a:r>
            <a:r>
              <a:rPr lang="zh-CN" altLang="en-US"/>
              <a:t>则给出了不同优化策略的延迟改善效果：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PAM</a:t>
            </a:r>
            <a:r>
              <a:rPr lang="zh-CN" altLang="en-US"/>
              <a:t>（</a:t>
            </a:r>
            <a:r>
              <a:rPr lang="en-US" altLang="zh-CN"/>
              <a:t>Popularity-Aware Mapping</a:t>
            </a:r>
            <a:r>
              <a:rPr lang="zh-CN" altLang="en-US"/>
              <a:t>）：通过专家流行度映射策略，推理延迟降低</a:t>
            </a:r>
            <a:r>
              <a:rPr lang="en-US" altLang="zh-CN"/>
              <a:t> 1.49</a:t>
            </a:r>
            <a:r>
              <a:rPr lang="en-US" altLang="en-US"/>
              <a:t>×</a:t>
            </a:r>
            <a:r>
              <a:rPr lang="zh-CN" altLang="en-US"/>
              <a:t>，仅引入</a:t>
            </a:r>
            <a:r>
              <a:rPr lang="en-US" altLang="zh-CN"/>
              <a:t> 1.2% </a:t>
            </a:r>
            <a:r>
              <a:rPr lang="zh-CN" altLang="en-US"/>
              <a:t>的硬件开销；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CAM-based Permutation</a:t>
            </a:r>
            <a:r>
              <a:rPr lang="zh-CN" altLang="en-US"/>
              <a:t>：通过并行搜索高效实现</a:t>
            </a:r>
            <a:r>
              <a:rPr lang="en-US" altLang="zh-CN"/>
              <a:t> token </a:t>
            </a:r>
            <a:r>
              <a:rPr lang="zh-CN" altLang="en-US"/>
              <a:t>重排，带来</a:t>
            </a:r>
            <a:r>
              <a:rPr lang="en-US" altLang="zh-CN"/>
              <a:t> 1.59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的延迟降低；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SS</a:t>
            </a:r>
            <a:r>
              <a:rPr lang="zh-CN" altLang="en-US"/>
              <a:t>（</a:t>
            </a:r>
            <a:r>
              <a:rPr lang="en-US" altLang="zh-CN"/>
              <a:t>Softmax Skipping</a:t>
            </a:r>
            <a:r>
              <a:rPr lang="zh-CN" altLang="en-US"/>
              <a:t>）：进一步带来</a:t>
            </a:r>
            <a:r>
              <a:rPr lang="en-US" altLang="zh-CN"/>
              <a:t> 1.22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的加速。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结果表明，</a:t>
            </a:r>
            <a:r>
              <a:rPr lang="en-US" altLang="zh-CN"/>
              <a:t>Hydra </a:t>
            </a:r>
            <a:r>
              <a:rPr lang="zh-CN" altLang="en-US"/>
              <a:t>的每项技术均对推理性能提升起到显著作用。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为了评估</a:t>
            </a:r>
            <a:r>
              <a:rPr lang="en-US" altLang="zh-CN"/>
              <a:t> Hydra </a:t>
            </a:r>
            <a:r>
              <a:rPr lang="zh-CN" altLang="en-US"/>
              <a:t>中各项优化技术的贡献，我们进行了消融实验。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11 </a:t>
            </a:r>
            <a:r>
              <a:rPr lang="zh-CN" altLang="en-US"/>
              <a:t>展示了</a:t>
            </a:r>
            <a:r>
              <a:rPr lang="en-US" altLang="zh-CN"/>
              <a:t> Hydra </a:t>
            </a:r>
            <a:r>
              <a:rPr lang="zh-CN" altLang="en-US"/>
              <a:t>与基线（未优化版本）的执行流程对比，而图</a:t>
            </a:r>
            <a:r>
              <a:rPr lang="en-US" altLang="zh-CN"/>
              <a:t> 12(a) </a:t>
            </a:r>
            <a:r>
              <a:rPr lang="zh-CN" altLang="en-US"/>
              <a:t>则给出了不同优化策略的延迟改善效果：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PAM</a:t>
            </a:r>
            <a:r>
              <a:rPr lang="zh-CN" altLang="en-US"/>
              <a:t>（</a:t>
            </a:r>
            <a:r>
              <a:rPr lang="en-US" altLang="zh-CN"/>
              <a:t>Popularity-Aware Mapping</a:t>
            </a:r>
            <a:r>
              <a:rPr lang="zh-CN" altLang="en-US"/>
              <a:t>）：通过专家流行度映射策略，推理延迟降低</a:t>
            </a:r>
            <a:r>
              <a:rPr lang="en-US" altLang="zh-CN"/>
              <a:t> 1.49</a:t>
            </a:r>
            <a:r>
              <a:rPr lang="en-US" altLang="en-US"/>
              <a:t>×</a:t>
            </a:r>
            <a:r>
              <a:rPr lang="zh-CN" altLang="en-US"/>
              <a:t>，仅引入</a:t>
            </a:r>
            <a:r>
              <a:rPr lang="en-US" altLang="zh-CN"/>
              <a:t> 1.2% </a:t>
            </a:r>
            <a:r>
              <a:rPr lang="zh-CN" altLang="en-US"/>
              <a:t>的硬件开销；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CAM-based Permutation</a:t>
            </a:r>
            <a:r>
              <a:rPr lang="zh-CN" altLang="en-US"/>
              <a:t>：通过并行搜索高效实现</a:t>
            </a:r>
            <a:r>
              <a:rPr lang="en-US" altLang="zh-CN"/>
              <a:t> token </a:t>
            </a:r>
            <a:r>
              <a:rPr lang="zh-CN" altLang="en-US"/>
              <a:t>重排，带来</a:t>
            </a:r>
            <a:r>
              <a:rPr lang="en-US" altLang="zh-CN"/>
              <a:t> 1.59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的延迟降低；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SS</a:t>
            </a:r>
            <a:r>
              <a:rPr lang="zh-CN" altLang="en-US"/>
              <a:t>（</a:t>
            </a:r>
            <a:r>
              <a:rPr lang="en-US" altLang="zh-CN"/>
              <a:t>Softmax Skipping</a:t>
            </a:r>
            <a:r>
              <a:rPr lang="zh-CN" altLang="en-US"/>
              <a:t>）：进一步带来</a:t>
            </a:r>
            <a:r>
              <a:rPr lang="en-US" altLang="zh-CN"/>
              <a:t> 1.22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的加速。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结果表明，</a:t>
            </a:r>
            <a:r>
              <a:rPr lang="en-US" altLang="zh-CN"/>
              <a:t>Hydra </a:t>
            </a:r>
            <a:r>
              <a:rPr lang="zh-CN" altLang="en-US"/>
              <a:t>的每项技术均对推理性能提升起到显著作用。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与其他加速器的对比（</a:t>
            </a:r>
            <a:r>
              <a:rPr lang="en-US" altLang="zh-CN"/>
              <a:t>Comparison with Other Accelerators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我们将</a:t>
            </a:r>
            <a:r>
              <a:rPr lang="en-US" altLang="zh-CN"/>
              <a:t> Hydra </a:t>
            </a:r>
            <a:r>
              <a:rPr lang="zh-CN" altLang="en-US"/>
              <a:t>与两种最新的</a:t>
            </a:r>
            <a:r>
              <a:rPr lang="en-US" altLang="zh-CN"/>
              <a:t> MoE </a:t>
            </a:r>
            <a:r>
              <a:rPr lang="zh-CN" altLang="en-US"/>
              <a:t>加速方案进行比较：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Pre-gated MoE [20]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FLAME [21]</a:t>
            </a:r>
            <a:endParaRPr lang="en-US" altLang="zh-CN"/>
          </a:p>
          <a:p>
            <a:r>
              <a:rPr lang="zh-CN" altLang="en-US"/>
              <a:t>这两种方法均基于单设备实现，通过内存卸载（</a:t>
            </a:r>
            <a:r>
              <a:rPr lang="en-US" altLang="zh-CN"/>
              <a:t>Memory Offloading</a:t>
            </a:r>
            <a:r>
              <a:rPr lang="zh-CN" altLang="en-US"/>
              <a:t>）来加速推理。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图</a:t>
            </a:r>
            <a:r>
              <a:rPr lang="en-US" altLang="zh-CN"/>
              <a:t> 13 </a:t>
            </a:r>
            <a:r>
              <a:rPr lang="zh-CN" altLang="en-US"/>
              <a:t>显示了在</a:t>
            </a:r>
            <a:r>
              <a:rPr lang="en-US" altLang="zh-CN"/>
              <a:t> switch-base-8 </a:t>
            </a:r>
            <a:r>
              <a:rPr lang="zh-CN" altLang="en-US"/>
              <a:t>模型下的性能对比结果：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在推理速度方面，</a:t>
            </a:r>
            <a:r>
              <a:rPr lang="en-US" altLang="zh-CN"/>
              <a:t>Hydra </a:t>
            </a:r>
            <a:r>
              <a:rPr lang="zh-CN" altLang="en-US"/>
              <a:t>分别比</a:t>
            </a:r>
            <a:r>
              <a:rPr lang="en-US" altLang="zh-CN"/>
              <a:t> GPU</a:t>
            </a:r>
            <a:r>
              <a:rPr lang="zh-CN" altLang="en-US"/>
              <a:t>、</a:t>
            </a:r>
            <a:r>
              <a:rPr lang="en-US" altLang="zh-CN"/>
              <a:t>Pre-gated MoE </a:t>
            </a:r>
            <a:r>
              <a:rPr lang="zh-CN" altLang="en-US"/>
              <a:t>和</a:t>
            </a:r>
            <a:r>
              <a:rPr lang="en-US" altLang="zh-CN"/>
              <a:t> FLAME </a:t>
            </a:r>
            <a:r>
              <a:rPr lang="zh-CN" altLang="en-US"/>
              <a:t>快</a:t>
            </a:r>
            <a:r>
              <a:rPr lang="en-US" altLang="zh-CN"/>
              <a:t> 14.2</a:t>
            </a:r>
            <a:r>
              <a:rPr lang="en-US" altLang="en-US"/>
              <a:t>×</a:t>
            </a:r>
            <a:r>
              <a:rPr lang="zh-CN" altLang="en-US"/>
              <a:t>、</a:t>
            </a:r>
            <a:r>
              <a:rPr lang="en-US" altLang="zh-CN"/>
              <a:t>11.8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3.5</a:t>
            </a:r>
            <a:r>
              <a:rPr lang="en-US" altLang="en-US"/>
              <a:t>×</a:t>
            </a:r>
            <a:r>
              <a:rPr lang="zh-CN" altLang="en-US"/>
              <a:t>；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在能效方面，</a:t>
            </a:r>
            <a:r>
              <a:rPr lang="en-US" altLang="zh-CN"/>
              <a:t>Hydra </a:t>
            </a:r>
            <a:r>
              <a:rPr lang="zh-CN" altLang="en-US"/>
              <a:t>分别提升</a:t>
            </a:r>
            <a:r>
              <a:rPr lang="en-US" altLang="zh-CN"/>
              <a:t> 169.1</a:t>
            </a:r>
            <a:r>
              <a:rPr lang="en-US" altLang="en-US"/>
              <a:t>×</a:t>
            </a:r>
            <a:r>
              <a:rPr lang="zh-CN" altLang="en-US"/>
              <a:t>、</a:t>
            </a:r>
            <a:r>
              <a:rPr lang="en-US" altLang="zh-CN"/>
              <a:t>141.1</a:t>
            </a:r>
            <a:r>
              <a:rPr lang="en-US" altLang="en-US"/>
              <a:t>×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18.9</a:t>
            </a:r>
            <a:r>
              <a:rPr lang="en-US" altLang="en-US"/>
              <a:t>×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这表明</a:t>
            </a:r>
            <a:r>
              <a:rPr lang="en-US" altLang="zh-CN"/>
              <a:t> Hydra </a:t>
            </a:r>
            <a:r>
              <a:rPr lang="zh-CN" altLang="en-US"/>
              <a:t>的芯粒化架构不仅有效解决了</a:t>
            </a:r>
            <a:r>
              <a:rPr lang="en-US" altLang="zh-CN"/>
              <a:t> MoE </a:t>
            </a:r>
            <a:r>
              <a:rPr lang="zh-CN" altLang="en-US"/>
              <a:t>模型的内存容量限制，还能通过专家映射优化显著缓解通信延迟瓶颈。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所有专家的参数占参数的占比大，因此系统工作就专门为专家网络开了一个并行方法，专家并行，并且把不同专家分配到不同的</a:t>
            </a:r>
            <a:r>
              <a:rPr lang="en-US" altLang="zh-CN"/>
              <a:t>GPU</a:t>
            </a:r>
            <a:r>
              <a:rPr lang="zh-CN" altLang="en-US"/>
              <a:t>，</a:t>
            </a:r>
            <a:r>
              <a:rPr lang="en-US" altLang="zh-CN"/>
              <a:t>token</a:t>
            </a:r>
            <a:r>
              <a:rPr lang="zh-CN" altLang="en-US"/>
              <a:t>通过</a:t>
            </a:r>
            <a:r>
              <a:rPr lang="en-US" altLang="zh-CN"/>
              <a:t>alltoall</a:t>
            </a:r>
            <a:r>
              <a:rPr lang="zh-CN" altLang="en-US"/>
              <a:t>通信到达对应专家的</a:t>
            </a:r>
            <a:r>
              <a:rPr lang="en-US" altLang="zh-CN"/>
              <a:t>gpu</a:t>
            </a:r>
            <a:r>
              <a:rPr lang="zh-CN" altLang="en-US"/>
              <a:t>，这里就引入一个问题，专家的</a:t>
            </a:r>
            <a:r>
              <a:rPr lang="en-US" altLang="zh-CN"/>
              <a:t>alltoall</a:t>
            </a:r>
            <a:r>
              <a:rPr lang="zh-CN" altLang="en-US"/>
              <a:t>通信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所有专家的参数占参数的占比大，因此系统工作就专门为专家网络开了一个并行方法，专家并行，并且把不同专家分配到不同的</a:t>
            </a:r>
            <a:r>
              <a:rPr lang="en-US" altLang="zh-CN"/>
              <a:t>GPU</a:t>
            </a:r>
            <a:r>
              <a:rPr lang="zh-CN" altLang="en-US"/>
              <a:t>，</a:t>
            </a:r>
            <a:r>
              <a:rPr lang="en-US" altLang="zh-CN"/>
              <a:t>token</a:t>
            </a:r>
            <a:r>
              <a:rPr lang="zh-CN" altLang="en-US"/>
              <a:t>通过</a:t>
            </a:r>
            <a:r>
              <a:rPr lang="en-US" altLang="zh-CN"/>
              <a:t>alltoall</a:t>
            </a:r>
            <a:r>
              <a:rPr lang="zh-CN" altLang="en-US"/>
              <a:t>通信到达对应专家的</a:t>
            </a:r>
            <a:r>
              <a:rPr lang="en-US" altLang="zh-CN"/>
              <a:t>gpu</a:t>
            </a:r>
            <a:r>
              <a:rPr lang="zh-CN" altLang="en-US"/>
              <a:t>，这里就引入一个问题，专家的</a:t>
            </a:r>
            <a:r>
              <a:rPr lang="en-US" altLang="zh-CN"/>
              <a:t>alltoall</a:t>
            </a:r>
            <a:r>
              <a:rPr lang="zh-CN" altLang="en-US"/>
              <a:t>通信</a:t>
            </a:r>
            <a:br>
              <a:rPr lang="zh-CN" altLang="en-US"/>
            </a:br>
            <a:r>
              <a:rPr lang="zh-CN" altLang="en-US"/>
              <a:t>如图</a:t>
            </a:r>
            <a:r>
              <a:rPr lang="en-US" altLang="zh-CN"/>
              <a:t> 1 </a:t>
            </a:r>
            <a:r>
              <a:rPr lang="zh-CN" altLang="en-US"/>
              <a:t>所示，一个</a:t>
            </a:r>
            <a:r>
              <a:rPr lang="en-US" altLang="zh-CN"/>
              <a:t> MoE </a:t>
            </a:r>
            <a:r>
              <a:rPr lang="zh-CN" altLang="en-US"/>
              <a:t>层主要包括以下四个关键步骤：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门控（</a:t>
            </a:r>
            <a:r>
              <a:rPr lang="en-US" altLang="zh-CN"/>
              <a:t>Gating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zh-CN" altLang="en-US"/>
              <a:t>门控网络负责将输入</a:t>
            </a:r>
            <a:r>
              <a:rPr lang="en-US" altLang="zh-CN"/>
              <a:t> token </a:t>
            </a:r>
            <a:r>
              <a:rPr lang="zh-CN" altLang="en-US"/>
              <a:t>分配给对应的专家。首先，一个线性层会计算每个</a:t>
            </a:r>
            <a:r>
              <a:rPr lang="en-US" altLang="zh-CN"/>
              <a:t> token </a:t>
            </a:r>
            <a:r>
              <a:rPr lang="zh-CN" altLang="en-US"/>
              <a:t>与专家的相关性；随后执行</a:t>
            </a:r>
            <a:r>
              <a:rPr lang="en-US" altLang="zh-CN"/>
              <a:t> softmax </a:t>
            </a:r>
            <a:r>
              <a:rPr lang="zh-CN" altLang="en-US"/>
              <a:t>运算以生成概率分布。接着，</a:t>
            </a:r>
            <a:r>
              <a:rPr lang="en-US" altLang="zh-CN"/>
              <a:t>argmax </a:t>
            </a:r>
            <a:r>
              <a:rPr lang="zh-CN" altLang="en-US"/>
              <a:t>单元选择目标专家，并将对应的概率值作为门控权重，用于加权输出。在这一阶段，</a:t>
            </a:r>
            <a:r>
              <a:rPr lang="en-US" altLang="zh-CN"/>
              <a:t>softmax </a:t>
            </a:r>
            <a:r>
              <a:rPr lang="zh-CN" altLang="en-US"/>
              <a:t>运算由于涉及指数和除法操作，占据了主要的计算开销。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排列（</a:t>
            </a:r>
            <a:r>
              <a:rPr lang="en-US" altLang="zh-CN"/>
              <a:t>Permutation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zh-CN" altLang="en-US"/>
              <a:t>根据门控结果，将属于同一专家的</a:t>
            </a:r>
            <a:r>
              <a:rPr lang="en-US" altLang="zh-CN"/>
              <a:t> token </a:t>
            </a:r>
            <a:r>
              <a:rPr lang="zh-CN" altLang="en-US"/>
              <a:t>聚合在一起。该过程通常使用</a:t>
            </a:r>
            <a:r>
              <a:rPr lang="en-US" altLang="zh-CN"/>
              <a:t> einsum </a:t>
            </a:r>
            <a:r>
              <a:rPr lang="zh-CN" altLang="en-US"/>
              <a:t>运算实现稀疏矩阵乘法，计算复杂度为</a:t>
            </a:r>
            <a:r>
              <a:rPr lang="en-US" altLang="zh-CN"/>
              <a:t> O(S2M)</a:t>
            </a:r>
            <a:r>
              <a:rPr lang="zh-CN" altLang="en-US"/>
              <a:t>，其中</a:t>
            </a:r>
            <a:r>
              <a:rPr lang="en-US" altLang="zh-CN"/>
              <a:t> S </a:t>
            </a:r>
            <a:r>
              <a:rPr lang="zh-CN" altLang="en-US"/>
              <a:t>为</a:t>
            </a:r>
            <a:r>
              <a:rPr lang="en-US" altLang="zh-CN"/>
              <a:t> token </a:t>
            </a:r>
            <a:r>
              <a:rPr lang="zh-CN" altLang="en-US"/>
              <a:t>长度，</a:t>
            </a:r>
            <a:r>
              <a:rPr lang="en-US" altLang="zh-CN"/>
              <a:t>M </a:t>
            </a:r>
            <a:r>
              <a:rPr lang="zh-CN" altLang="en-US"/>
              <a:t>为模型隐藏维度。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计算（</a:t>
            </a:r>
            <a:r>
              <a:rPr lang="en-US" altLang="zh-CN"/>
              <a:t>Computation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zh-CN" altLang="en-US"/>
              <a:t>每个专家分别对其接收到的</a:t>
            </a:r>
            <a:r>
              <a:rPr lang="en-US" altLang="zh-CN"/>
              <a:t> token </a:t>
            </a:r>
            <a:r>
              <a:rPr lang="zh-CN" altLang="en-US"/>
              <a:t>进行前馈计算。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反排列（</a:t>
            </a:r>
            <a:r>
              <a:rPr lang="en-US" altLang="zh-CN"/>
              <a:t>Un-permutation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zh-CN" altLang="en-US"/>
              <a:t>将输出</a:t>
            </a:r>
            <a:r>
              <a:rPr lang="en-US" altLang="zh-CN"/>
              <a:t> token </a:t>
            </a:r>
            <a:r>
              <a:rPr lang="zh-CN" altLang="en-US"/>
              <a:t>恢复至原始顺序，是排列操作的逆过程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alltoall</a:t>
            </a:r>
            <a:r>
              <a:rPr lang="zh-CN" altLang="en-US"/>
              <a:t>会随着数据规模和集群规模</a:t>
            </a:r>
            <a:r>
              <a:rPr lang="zh-CN" altLang="en-US"/>
              <a:t>加剧，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we provide a characterization of two MoE workloads, namely</a:t>
            </a:r>
            <a:endParaRPr lang="en-US" altLang="zh-CN"/>
          </a:p>
          <a:p>
            <a:r>
              <a:rPr lang="en-US" altLang="zh-CN"/>
              <a:t> Language Modeling (LM) and Machine Translation (MT) and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3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3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3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0.xml"/><Relationship Id="rId18" Type="http://schemas.openxmlformats.org/officeDocument/2006/relationships/theme" Target="../theme/theme10.xml"/><Relationship Id="rId17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8" Type="http://schemas.openxmlformats.org/officeDocument/2006/relationships/theme" Target="../theme/theme11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4.xml"/><Relationship Id="rId18" Type="http://schemas.openxmlformats.org/officeDocument/2006/relationships/theme" Target="../theme/theme12.xml"/><Relationship Id="rId17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7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8" Type="http://schemas.openxmlformats.org/officeDocument/2006/relationships/theme" Target="../theme/theme13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08.xml"/><Relationship Id="rId18" Type="http://schemas.openxmlformats.org/officeDocument/2006/relationships/theme" Target="../theme/theme14.xml"/><Relationship Id="rId17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0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25.xml"/><Relationship Id="rId18" Type="http://schemas.openxmlformats.org/officeDocument/2006/relationships/theme" Target="../theme/theme15.xml"/><Relationship Id="rId17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24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8" Type="http://schemas.openxmlformats.org/officeDocument/2006/relationships/theme" Target="../theme/theme16.xml"/><Relationship Id="rId17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9.xml"/><Relationship Id="rId18" Type="http://schemas.openxmlformats.org/officeDocument/2006/relationships/theme" Target="../theme/theme17.xml"/><Relationship Id="rId17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58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6.xml"/><Relationship Id="rId18" Type="http://schemas.openxmlformats.org/officeDocument/2006/relationships/theme" Target="../theme/theme18.xml"/><Relationship Id="rId17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290.xml"/><Relationship Id="rId15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75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3.xml"/><Relationship Id="rId18" Type="http://schemas.openxmlformats.org/officeDocument/2006/relationships/theme" Target="../theme/theme19.xml"/><Relationship Id="rId17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9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8" Type="http://schemas.openxmlformats.org/officeDocument/2006/relationships/theme" Target="../theme/theme20.xml"/><Relationship Id="rId17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8.xml"/><Relationship Id="rId2" Type="http://schemas.openxmlformats.org/officeDocument/2006/relationships/slideLayout" Target="../slideLayouts/slideLayout327.xml"/><Relationship Id="rId18" Type="http://schemas.openxmlformats.org/officeDocument/2006/relationships/theme" Target="../theme/theme21.xml"/><Relationship Id="rId17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2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44.xml"/><Relationship Id="rId18" Type="http://schemas.openxmlformats.org/officeDocument/2006/relationships/theme" Target="../theme/theme22.xml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43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61.xml"/><Relationship Id="rId18" Type="http://schemas.openxmlformats.org/officeDocument/2006/relationships/theme" Target="../theme/theme23.xml"/><Relationship Id="rId17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74.xml"/><Relationship Id="rId14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60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78.xml"/><Relationship Id="rId18" Type="http://schemas.openxmlformats.org/officeDocument/2006/relationships/theme" Target="../theme/theme24.xml"/><Relationship Id="rId17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77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5.xml"/><Relationship Id="rId18" Type="http://schemas.openxmlformats.org/officeDocument/2006/relationships/theme" Target="../theme/theme25.xml"/><Relationship Id="rId17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394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9.xml"/><Relationship Id="rId8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414.xml"/><Relationship Id="rId3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12.xml"/><Relationship Id="rId18" Type="http://schemas.openxmlformats.org/officeDocument/2006/relationships/theme" Target="../theme/theme26.xml"/><Relationship Id="rId17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8" Type="http://schemas.openxmlformats.org/officeDocument/2006/relationships/theme" Target="../theme/theme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8" Type="http://schemas.openxmlformats.org/officeDocument/2006/relationships/theme" Target="../theme/theme5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8" Type="http://schemas.openxmlformats.org/officeDocument/2006/relationships/theme" Target="../theme/theme6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8" Type="http://schemas.openxmlformats.org/officeDocument/2006/relationships/theme" Target="../theme/theme7.xml"/><Relationship Id="rId17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8" Type="http://schemas.openxmlformats.org/officeDocument/2006/relationships/theme" Target="../theme/theme8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0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8" Type="http://schemas.openxmlformats.org/officeDocument/2006/relationships/theme" Target="../theme/theme9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  <p:sldLayoutId id="21474840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4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1.xml"/><Relationship Id="rId3" Type="http://schemas.openxmlformats.org/officeDocument/2006/relationships/image" Target="../media/image24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8.xml"/><Relationship Id="rId3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03.xml"/><Relationship Id="rId3" Type="http://schemas.openxmlformats.org/officeDocument/2006/relationships/image" Target="../media/image26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65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82.xml"/><Relationship Id="rId3" Type="http://schemas.openxmlformats.org/officeDocument/2006/relationships/image" Target="../media/image27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9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16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33.xml"/><Relationship Id="rId3" Type="http://schemas.openxmlformats.org/officeDocument/2006/relationships/image" Target="../media/image24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50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33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67.xml"/><Relationship Id="rId3" Type="http://schemas.openxmlformats.org/officeDocument/2006/relationships/image" Target="../media/image34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84.xml"/><Relationship Id="rId3" Type="http://schemas.openxmlformats.org/officeDocument/2006/relationships/image" Target="../media/image34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01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35.xml"/><Relationship Id="rId2" Type="http://schemas.openxmlformats.org/officeDocument/2006/relationships/image" Target="../media/image9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52.xml"/><Relationship Id="rId2" Type="http://schemas.openxmlformats.org/officeDocument/2006/relationships/image" Target="../media/image9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20.xml"/><Relationship Id="rId2" Type="http://schemas.openxmlformats.org/officeDocument/2006/relationships/image" Target="../media/image38.png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69.xml"/><Relationship Id="rId2" Type="http://schemas.openxmlformats.org/officeDocument/2006/relationships/image" Target="../media/image9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24.xml"/><Relationship Id="rId4" Type="http://schemas.openxmlformats.org/officeDocument/2006/relationships/image" Target="../media/image17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3.xml"/><Relationship Id="rId4" Type="http://schemas.openxmlformats.org/officeDocument/2006/relationships/image" Target="../media/image20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86.xml"/><Relationship Id="rId3" Type="http://schemas.openxmlformats.org/officeDocument/2006/relationships/image" Target="../media/image20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0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7.xml"/><Relationship Id="rId3" Type="http://schemas.openxmlformats.org/officeDocument/2006/relationships/image" Target="../media/image22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15670" y="1699260"/>
            <a:ext cx="10064115" cy="2097405"/>
          </a:xfrm>
        </p:spPr>
        <p:txBody>
          <a:bodyPr/>
          <a:lstStyle/>
          <a:p>
            <a:r>
              <a:rPr lang="en-US" altLang="zh-CN" sz="3200" dirty="0"/>
              <a:t>[DAC2025]Hydra: Harnessing Expert Popularity for Efficient</a:t>
            </a:r>
            <a:br>
              <a:rPr lang="en-US" altLang="zh-CN" sz="3200" dirty="0"/>
            </a:br>
            <a:r>
              <a:rPr lang="en-US" altLang="zh-CN" sz="3200" dirty="0"/>
              <a:t>Mixture-of-Expert Inference on Chiplet System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44345" y="5529664"/>
            <a:ext cx="2903311" cy="454025"/>
          </a:xfrm>
        </p:spPr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34910" y="4832853"/>
            <a:ext cx="4122181" cy="598488"/>
          </a:xfrm>
        </p:spPr>
        <p:txBody>
          <a:bodyPr/>
          <a:lstStyle/>
          <a:p>
            <a:r>
              <a:rPr lang="zh-CN" altLang="en-US" dirty="0"/>
              <a:t>徐塨霖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3590925"/>
            <a:ext cx="9486900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基础理论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优化</a:t>
            </a:r>
            <a:r>
              <a:rPr lang="zh-CN" altLang="en-US" b="1"/>
              <a:t>方法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1263015"/>
            <a:ext cx="10320655" cy="48494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05635" y="2145030"/>
            <a:ext cx="3966210" cy="685800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14" idx="1"/>
          </p:cNvCxnSpPr>
          <p:nvPr/>
        </p:nvCxnSpPr>
        <p:spPr>
          <a:xfrm flipH="1" flipV="1">
            <a:off x="1455420" y="2318385"/>
            <a:ext cx="450215" cy="16954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22910" y="1983105"/>
            <a:ext cx="1129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系统优化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9520" y="4578985"/>
            <a:ext cx="2961640" cy="74739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24425" y="3831590"/>
            <a:ext cx="2961640" cy="74739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  <a:sym typeface="+mn-ea"/>
              </a:rPr>
              <a:t>Introduction &amp; Motivation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Introduction &amp; Motivation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多芯粒模块（</a:t>
            </a:r>
            <a:r>
              <a:rPr lang="en-US" altLang="zh-CN" b="1"/>
              <a:t>Multi-Chiplet Module, MCM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1005840" y="1263015"/>
            <a:ext cx="10541635" cy="111696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195705" y="1464945"/>
            <a:ext cx="10178415" cy="1050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MCM</a:t>
            </a:r>
            <a:r>
              <a:rPr lang="zh-CN" altLang="en-US" dirty="0">
                <a:solidFill>
                  <a:schemeClr val="tx1"/>
                </a:solidFill>
              </a:rPr>
              <a:t>将多个较小芯粒互联，大幅提升系统容量。同时灵活的互联结构支持当前主流推理框架中常用的多种并行策略，特别是模型并行（</a:t>
            </a:r>
            <a:r>
              <a:rPr lang="en-US" altLang="zh-CN" dirty="0">
                <a:solidFill>
                  <a:schemeClr val="tx1"/>
                </a:solidFill>
              </a:rPr>
              <a:t>Model Parallelism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和专家并行（</a:t>
            </a:r>
            <a:r>
              <a:rPr lang="en-US" altLang="zh-CN" dirty="0">
                <a:solidFill>
                  <a:schemeClr val="tx1"/>
                </a:solidFill>
              </a:rPr>
              <a:t>Expert Parallelism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60" y="2407285"/>
            <a:ext cx="8912860" cy="3705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Introduction &amp; Motivation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MCM</a:t>
            </a:r>
            <a:r>
              <a:rPr lang="zh-CN" altLang="en-US" b="1"/>
              <a:t>部署</a:t>
            </a:r>
            <a:r>
              <a:rPr lang="en-US" altLang="zh-CN" b="1"/>
              <a:t>MoE</a:t>
            </a:r>
            <a:r>
              <a:rPr lang="zh-CN" altLang="en-US" b="1"/>
              <a:t>模型挑战</a:t>
            </a:r>
            <a:r>
              <a:rPr lang="en-US" altLang="zh-CN" b="1"/>
              <a:t> - </a:t>
            </a:r>
            <a:r>
              <a:rPr lang="zh-CN" altLang="en-US" b="1"/>
              <a:t>全连接通信</a:t>
            </a:r>
            <a:r>
              <a:rPr lang="zh-CN" altLang="en-US" b="1"/>
              <a:t>瓶颈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1005840" y="1263015"/>
            <a:ext cx="10541635" cy="87312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195705" y="1311275"/>
            <a:ext cx="10178415" cy="70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EP</a:t>
            </a:r>
            <a:r>
              <a:rPr lang="zh-CN" altLang="en-US" dirty="0">
                <a:solidFill>
                  <a:schemeClr val="tx1"/>
                </a:solidFill>
              </a:rPr>
              <a:t>将不同专家分配到不同</a:t>
            </a:r>
            <a:r>
              <a:rPr lang="en-US" altLang="zh-CN" dirty="0">
                <a:solidFill>
                  <a:schemeClr val="tx1"/>
                </a:solidFill>
              </a:rPr>
              <a:t>Chiplet</a:t>
            </a:r>
            <a:r>
              <a:rPr lang="zh-CN" altLang="en-US" dirty="0">
                <a:solidFill>
                  <a:schemeClr val="tx1"/>
                </a:solidFill>
              </a:rPr>
              <a:t>上并行执行，从而引入大量全连接</a:t>
            </a:r>
            <a:r>
              <a:rPr lang="zh-CN" altLang="en-US" dirty="0">
                <a:solidFill>
                  <a:srgbClr val="FF0000"/>
                </a:solidFill>
              </a:rPr>
              <a:t>通信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All to All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占据了整个</a:t>
            </a:r>
            <a:r>
              <a:rPr lang="en-US" altLang="zh-CN" dirty="0">
                <a:solidFill>
                  <a:schemeClr val="tx1"/>
                </a:solidFill>
              </a:rPr>
              <a:t> MoE </a:t>
            </a:r>
            <a:r>
              <a:rPr lang="zh-CN" altLang="en-US" dirty="0">
                <a:solidFill>
                  <a:schemeClr val="tx1"/>
                </a:solidFill>
              </a:rPr>
              <a:t>层运行时间的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最高可达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74.9%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55" y="2172970"/>
            <a:ext cx="7992110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Introduction &amp; Motivation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MCM</a:t>
            </a:r>
            <a:r>
              <a:rPr lang="zh-CN" altLang="en-US" b="1"/>
              <a:t>部署</a:t>
            </a:r>
            <a:r>
              <a:rPr lang="en-US" altLang="zh-CN" b="1"/>
              <a:t>MoE</a:t>
            </a:r>
            <a:r>
              <a:rPr lang="zh-CN" altLang="en-US" b="1"/>
              <a:t>模型挑战</a:t>
            </a:r>
            <a:r>
              <a:rPr lang="en-US" altLang="zh-CN" b="1"/>
              <a:t> - </a:t>
            </a:r>
            <a:r>
              <a:rPr lang="zh-CN" altLang="en-US" b="1"/>
              <a:t>计算低效</a:t>
            </a:r>
            <a:r>
              <a:rPr lang="zh-CN" altLang="en-US" b="1"/>
              <a:t>问题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1066145" cy="154114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682605" cy="1605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MoE </a:t>
            </a:r>
            <a:r>
              <a:rPr lang="zh-CN" altLang="en-US" dirty="0">
                <a:solidFill>
                  <a:schemeClr val="tx1"/>
                </a:solidFill>
              </a:rPr>
              <a:t>层中的如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permutation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un-permutation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gating</a:t>
            </a:r>
            <a:r>
              <a:rPr lang="zh-CN" altLang="en-US" dirty="0">
                <a:solidFill>
                  <a:schemeClr val="tx1"/>
                </a:solidFill>
              </a:rPr>
              <a:t>平均占据了整个</a:t>
            </a:r>
            <a:r>
              <a:rPr lang="en-US" altLang="zh-CN" dirty="0">
                <a:solidFill>
                  <a:schemeClr val="tx1"/>
                </a:solidFill>
              </a:rPr>
              <a:t> MoE </a:t>
            </a:r>
            <a:r>
              <a:rPr lang="zh-CN" altLang="en-US" dirty="0">
                <a:solidFill>
                  <a:schemeClr val="tx1"/>
                </a:solidFill>
              </a:rPr>
              <a:t>层运行时间的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62.7%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permutation 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 un-permutation </a:t>
            </a:r>
            <a:r>
              <a:rPr lang="zh-CN" altLang="en-US" dirty="0">
                <a:solidFill>
                  <a:schemeClr val="tx1"/>
                </a:solidFill>
              </a:rPr>
              <a:t>阶段严重依赖</a:t>
            </a:r>
            <a:r>
              <a:rPr lang="zh-CN" altLang="en-US" dirty="0">
                <a:solidFill>
                  <a:srgbClr val="FF0000"/>
                </a:solidFill>
              </a:rPr>
              <a:t>稀疏矩阵乘法</a:t>
            </a:r>
            <a:r>
              <a:rPr lang="zh-CN" altLang="en-US" dirty="0">
                <a:solidFill>
                  <a:schemeClr val="tx1"/>
                </a:solidFill>
              </a:rPr>
              <a:t>，其计算复杂度为</a:t>
            </a:r>
            <a:r>
              <a:rPr lang="en-US" altLang="zh-CN" dirty="0">
                <a:solidFill>
                  <a:srgbClr val="FF0000"/>
                </a:solidFill>
              </a:rPr>
              <a:t> O(S</a:t>
            </a:r>
            <a:r>
              <a:rPr lang="en-US" altLang="en-US" dirty="0">
                <a:solidFill>
                  <a:srgbClr val="FF0000"/>
                </a:solidFill>
              </a:rPr>
              <a:t>²</a:t>
            </a:r>
            <a:r>
              <a:rPr lang="en-US" altLang="zh-CN" dirty="0">
                <a:solidFill>
                  <a:srgbClr val="FF0000"/>
                </a:solidFill>
              </a:rPr>
              <a:t>M)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此外，门控阶段的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softmax </a:t>
            </a:r>
            <a:r>
              <a:rPr lang="zh-CN" altLang="en-US" dirty="0">
                <a:solidFill>
                  <a:schemeClr val="tx1"/>
                </a:solidFill>
              </a:rPr>
              <a:t>函数包含指数与除法运算，也带来了显著的计算延迟。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313" t="338" r="-740" b="-338"/>
          <a:stretch>
            <a:fillRect/>
          </a:stretch>
        </p:blipFill>
        <p:spPr>
          <a:xfrm>
            <a:off x="2480945" y="2924810"/>
            <a:ext cx="6789420" cy="3195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Introduction &amp; Motivation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b="1"/>
              <a:t>Insights</a:t>
            </a:r>
            <a:endParaRPr 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1066145" cy="437769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682605" cy="3875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Implement a</a:t>
            </a:r>
            <a:r>
              <a:rPr lang="en-US" altLang="zh-CN" dirty="0">
                <a:solidFill>
                  <a:srgbClr val="FF0000"/>
                </a:solidFill>
              </a:rPr>
              <a:t> popularity-aware</a:t>
            </a:r>
            <a:r>
              <a:rPr lang="en-US" altLang="zh-CN" dirty="0">
                <a:solidFill>
                  <a:schemeClr val="tx1"/>
                </a:solidFill>
              </a:rPr>
              <a:t> dynamic expert mapping strategy derived from an analysis of conditional probabilities for expert selection across layers, significantly cutting all-to-all communication latency.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Utilize </a:t>
            </a:r>
            <a:r>
              <a:rPr lang="en-US" altLang="zh-CN" dirty="0">
                <a:solidFill>
                  <a:srgbClr val="FF0000"/>
                </a:solidFill>
              </a:rPr>
              <a:t>CAM (Content Addressable Memory)</a:t>
            </a:r>
            <a:r>
              <a:rPr lang="en-US" altLang="zh-CN" dirty="0">
                <a:solidFill>
                  <a:schemeClr val="tx1"/>
                </a:solidFill>
              </a:rPr>
              <a:t>for parallel searching to establish a mapping between tokens and experts, eliminating the overhead of explicit (un)-permutation operations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Design a </a:t>
            </a:r>
            <a:r>
              <a:rPr lang="en-US" altLang="zh-CN" dirty="0">
                <a:solidFill>
                  <a:srgbClr val="FF0000"/>
                </a:solidFill>
              </a:rPr>
              <a:t>softmax engine</a:t>
            </a:r>
            <a:r>
              <a:rPr lang="en-US" altLang="zh-CN" dirty="0">
                <a:solidFill>
                  <a:schemeClr val="tx1"/>
                </a:solidFill>
              </a:rPr>
              <a:t> with hybrid token/expert wise calculation skipping, effectively removing redundant division and exponent operations in the gating stage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Develop the Hydra accelerator with 4</a:t>
            </a:r>
            <a:r>
              <a:rPr lang="en-US" altLang="en-US" dirty="0">
                <a:solidFill>
                  <a:schemeClr val="tx1"/>
                </a:solidFill>
              </a:rPr>
              <a:t>×</a:t>
            </a:r>
            <a:r>
              <a:rPr lang="en-US" altLang="zh-CN" dirty="0">
                <a:solidFill>
                  <a:schemeClr val="tx1"/>
                </a:solidFill>
              </a:rPr>
              <a:t>4 chiplets in 22 nm CMOS technology, achieving a 14.2</a:t>
            </a:r>
            <a:r>
              <a:rPr lang="en-US" altLang="en-US" dirty="0">
                <a:solidFill>
                  <a:schemeClr val="tx1"/>
                </a:solidFill>
              </a:rPr>
              <a:t>×</a:t>
            </a:r>
            <a:r>
              <a:rPr lang="en-US" altLang="zh-CN" dirty="0">
                <a:solidFill>
                  <a:schemeClr val="tx1"/>
                </a:solidFill>
              </a:rPr>
              <a:t> latency reduction and </a:t>
            </a:r>
            <a:r>
              <a:rPr lang="en-US" altLang="zh-CN" dirty="0">
                <a:solidFill>
                  <a:srgbClr val="FF0000"/>
                </a:solidFill>
              </a:rPr>
              <a:t>169.1</a:t>
            </a:r>
            <a:r>
              <a:rPr lang="en-US" altLang="en-US" dirty="0">
                <a:solidFill>
                  <a:srgbClr val="FF0000"/>
                </a:solidFill>
              </a:rPr>
              <a:t>×</a:t>
            </a:r>
            <a:r>
              <a:rPr lang="en-US" altLang="zh-CN" dirty="0">
                <a:solidFill>
                  <a:srgbClr val="FF0000"/>
                </a:solidFill>
              </a:rPr>
              <a:t> power savings</a:t>
            </a:r>
            <a:r>
              <a:rPr lang="en-US" altLang="zh-CN" dirty="0">
                <a:solidFill>
                  <a:schemeClr val="tx1"/>
                </a:solidFill>
              </a:rPr>
              <a:t> over the NVIDIA RTX 3090 GPU, positioning Hydra as a highly efficient solution for MoE-based LLM deployment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软件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优化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软件优化</a:t>
            </a:r>
            <a:r>
              <a:rPr lang="en-US" altLang="zh-CN"/>
              <a:t> - </a:t>
            </a:r>
            <a:r>
              <a:rPr lang="zh-CN" altLang="en-US"/>
              <a:t>基于预测的映射</a:t>
            </a:r>
            <a:r>
              <a:rPr lang="zh-CN" altLang="en-US"/>
              <a:t>策略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专家流行度预测（</a:t>
            </a:r>
            <a:r>
              <a:rPr lang="en-US" altLang="zh-CN" b="1"/>
              <a:t>Expert Popularity Prediction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1066145" cy="189992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682605" cy="1605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若能够</a:t>
            </a:r>
            <a:r>
              <a:rPr lang="zh-CN" altLang="en-US" dirty="0">
                <a:solidFill>
                  <a:srgbClr val="FF0000"/>
                </a:solidFill>
              </a:rPr>
              <a:t>考虑</a:t>
            </a:r>
            <a:r>
              <a:rPr lang="zh-CN" altLang="en-US" dirty="0">
                <a:solidFill>
                  <a:schemeClr val="tx1"/>
                </a:solidFill>
              </a:rPr>
              <a:t>各芯粒上不同专家的</a:t>
            </a:r>
            <a:r>
              <a:rPr lang="en-US" altLang="zh-CN" dirty="0">
                <a:solidFill>
                  <a:schemeClr val="tx1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受欢迎度</a:t>
            </a:r>
            <a:r>
              <a:rPr lang="en-US" altLang="zh-CN" dirty="0">
                <a:solidFill>
                  <a:schemeClr val="tx1"/>
                </a:solidFill>
              </a:rPr>
              <a:t>”</a:t>
            </a:r>
            <a:r>
              <a:rPr lang="zh-CN" altLang="en-US" dirty="0">
                <a:solidFill>
                  <a:schemeClr val="tx1"/>
                </a:solidFill>
              </a:rPr>
              <a:t>，即可推导出更优的专家映射方案，从而减少跨芯粒数据传输或降低通信跳数，大幅降低通信开销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路由决策在运行时是</a:t>
            </a:r>
            <a:r>
              <a:rPr lang="zh-CN" altLang="en-US" dirty="0">
                <a:solidFill>
                  <a:srgbClr val="FF0000"/>
                </a:solidFill>
              </a:rPr>
              <a:t>动态确定</a:t>
            </a:r>
            <a:r>
              <a:rPr lang="zh-CN" altLang="en-US" dirty="0">
                <a:solidFill>
                  <a:schemeClr val="tx1"/>
                </a:solidFill>
              </a:rPr>
              <a:t>的，实时调整专家映射将会破坏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load</a:t>
            </a:r>
            <a:r>
              <a:rPr lang="zh-CN" altLang="en-US" dirty="0">
                <a:solidFill>
                  <a:schemeClr val="tx1"/>
                </a:solidFill>
              </a:rPr>
              <a:t>的时间重叠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因此，需要</a:t>
            </a:r>
            <a:r>
              <a:rPr lang="zh-CN" altLang="en-US" dirty="0">
                <a:solidFill>
                  <a:srgbClr val="FF0000"/>
                </a:solidFill>
              </a:rPr>
              <a:t>提前预测专家流行度</a:t>
            </a:r>
            <a:r>
              <a:rPr lang="zh-CN" altLang="en-US" dirty="0">
                <a:solidFill>
                  <a:schemeClr val="tx1"/>
                </a:solidFill>
              </a:rPr>
              <a:t>，以便在推理前确定专家映射和预取策略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10703"/>
          <a:stretch>
            <a:fillRect/>
          </a:stretch>
        </p:blipFill>
        <p:spPr>
          <a:xfrm>
            <a:off x="1428115" y="3300095"/>
            <a:ext cx="9335770" cy="2929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软件优化</a:t>
            </a:r>
            <a:r>
              <a:rPr lang="en-US" altLang="zh-CN"/>
              <a:t> - </a:t>
            </a:r>
            <a:r>
              <a:rPr lang="zh-CN" altLang="en-US"/>
              <a:t>基于预测的映射</a:t>
            </a:r>
            <a:r>
              <a:rPr lang="zh-CN" altLang="en-US"/>
              <a:t>策略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专家流行度预测（</a:t>
            </a:r>
            <a:r>
              <a:rPr lang="en-US" altLang="zh-CN" b="1"/>
              <a:t>Expert Popularity Prediction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1066145" cy="215201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682605" cy="1605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跟踪离线数据集的</a:t>
            </a:r>
            <a:r>
              <a:rPr lang="en-US" altLang="zh-CN" dirty="0">
                <a:solidFill>
                  <a:schemeClr val="tx1"/>
                </a:solidFill>
              </a:rPr>
              <a:t> 20 </a:t>
            </a:r>
            <a:r>
              <a:rPr lang="zh-CN" altLang="en-US" dirty="0">
                <a:solidFill>
                  <a:schemeClr val="tx1"/>
                </a:solidFill>
              </a:rPr>
              <a:t>万</a:t>
            </a:r>
            <a:r>
              <a:rPr lang="en-US" altLang="zh-CN" dirty="0">
                <a:solidFill>
                  <a:schemeClr val="tx1"/>
                </a:solidFill>
              </a:rPr>
              <a:t> token </a:t>
            </a:r>
            <a:r>
              <a:rPr lang="zh-CN" altLang="en-US" dirty="0">
                <a:solidFill>
                  <a:schemeClr val="tx1"/>
                </a:solidFill>
              </a:rPr>
              <a:t>在连续</a:t>
            </a:r>
            <a:r>
              <a:rPr lang="en-US" altLang="zh-CN" dirty="0">
                <a:solidFill>
                  <a:schemeClr val="tx1"/>
                </a:solidFill>
              </a:rPr>
              <a:t> MoE </a:t>
            </a:r>
            <a:r>
              <a:rPr lang="zh-CN" altLang="en-US" dirty="0">
                <a:solidFill>
                  <a:schemeClr val="tx1"/>
                </a:solidFill>
              </a:rPr>
              <a:t>层中的路由决策，分析不同模型的跨层专家选择条件概率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流行度</a:t>
            </a:r>
            <a:r>
              <a:rPr lang="zh-CN" altLang="en-US" dirty="0">
                <a:solidFill>
                  <a:schemeClr val="tx1"/>
                </a:solidFill>
              </a:rPr>
              <a:t>表示：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-1038" b="-812"/>
          <a:stretch>
            <a:fillRect/>
          </a:stretch>
        </p:blipFill>
        <p:spPr>
          <a:xfrm>
            <a:off x="727710" y="3429000"/>
            <a:ext cx="5194935" cy="2634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14123"/>
          <a:stretch>
            <a:fillRect/>
          </a:stretch>
        </p:blipFill>
        <p:spPr>
          <a:xfrm>
            <a:off x="2552700" y="2003425"/>
            <a:ext cx="4822825" cy="9753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326255" y="2322195"/>
            <a:ext cx="1177290" cy="337820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704205" y="2322195"/>
            <a:ext cx="1597025" cy="337820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14" idx="0"/>
          </p:cNvCxnSpPr>
          <p:nvPr/>
        </p:nvCxnSpPr>
        <p:spPr>
          <a:xfrm rot="16200000">
            <a:off x="6456045" y="627380"/>
            <a:ext cx="153670" cy="323659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3" idx="2"/>
            <a:endCxn id="18" idx="1"/>
          </p:cNvCxnSpPr>
          <p:nvPr/>
        </p:nvCxnSpPr>
        <p:spPr>
          <a:xfrm rot="5400000" flipV="1">
            <a:off x="7098030" y="2065020"/>
            <a:ext cx="439420" cy="162941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157210" y="2014855"/>
            <a:ext cx="3571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在芯粒</a:t>
            </a:r>
            <a:r>
              <a:rPr lang="en-US" altLang="zh-CN"/>
              <a:t> c </a:t>
            </a:r>
            <a:r>
              <a:rPr lang="zh-CN" altLang="en-US"/>
              <a:t>上，第</a:t>
            </a:r>
            <a:r>
              <a:rPr lang="en-US" altLang="zh-CN"/>
              <a:t> n−1 </a:t>
            </a:r>
            <a:r>
              <a:rPr lang="zh-CN" altLang="en-US"/>
              <a:t>层专家</a:t>
            </a:r>
            <a:r>
              <a:rPr lang="en-US" altLang="zh-CN"/>
              <a:t> j </a:t>
            </a:r>
            <a:r>
              <a:rPr lang="zh-CN" altLang="en-US"/>
              <a:t>被分配到的</a:t>
            </a:r>
            <a:r>
              <a:rPr lang="en-US" altLang="zh-CN"/>
              <a:t> token </a:t>
            </a:r>
            <a:r>
              <a:rPr lang="zh-CN" altLang="en-US"/>
              <a:t>实时频率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32445" y="2776855"/>
            <a:ext cx="3571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在第</a:t>
            </a:r>
            <a:r>
              <a:rPr lang="en-US" altLang="zh-CN"/>
              <a:t> n−1 </a:t>
            </a:r>
            <a:r>
              <a:rPr lang="zh-CN" altLang="en-US"/>
              <a:t>层选择专家</a:t>
            </a:r>
            <a:r>
              <a:rPr lang="en-US" altLang="zh-CN"/>
              <a:t> j </a:t>
            </a:r>
            <a:r>
              <a:rPr lang="zh-CN" altLang="en-US"/>
              <a:t>的前提下，第</a:t>
            </a:r>
            <a:r>
              <a:rPr lang="en-US" altLang="zh-CN"/>
              <a:t> n </a:t>
            </a:r>
            <a:r>
              <a:rPr lang="zh-CN" altLang="en-US"/>
              <a:t>层选择专家</a:t>
            </a:r>
            <a:r>
              <a:rPr lang="en-US" altLang="zh-CN"/>
              <a:t> i </a:t>
            </a:r>
            <a:r>
              <a:rPr lang="zh-CN" altLang="en-US"/>
              <a:t>的条件概率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45" y="3538220"/>
            <a:ext cx="5781675" cy="2581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软件优化</a:t>
            </a:r>
            <a:r>
              <a:rPr lang="en-US" altLang="zh-CN"/>
              <a:t> - </a:t>
            </a:r>
            <a:r>
              <a:rPr lang="zh-CN" altLang="en-US"/>
              <a:t>基于预测的映射</a:t>
            </a:r>
            <a:r>
              <a:rPr lang="zh-CN" altLang="en-US"/>
              <a:t>策略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专家映射</a:t>
            </a:r>
            <a:r>
              <a:rPr lang="zh-CN" altLang="en-US" b="1"/>
              <a:t>算法（</a:t>
            </a:r>
            <a:r>
              <a:rPr lang="en-US" altLang="zh-CN" b="1"/>
              <a:t>Expert Mapping Algorithm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4812665" cy="494855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4645660" cy="4182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针对多芯粒架构建立通信代价模型，并将映射问题转化为</a:t>
            </a:r>
            <a:r>
              <a:rPr lang="zh-CN" altLang="en-US" dirty="0">
                <a:solidFill>
                  <a:schemeClr val="tx1"/>
                </a:solidFill>
              </a:rPr>
              <a:t>如下优化目标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MoE </a:t>
            </a:r>
            <a:r>
              <a:rPr lang="zh-CN" altLang="en-US" dirty="0">
                <a:solidFill>
                  <a:schemeClr val="tx1"/>
                </a:solidFill>
              </a:rPr>
              <a:t>层的数量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：芯粒的数量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h(i,c)</a:t>
            </a:r>
            <a:r>
              <a:rPr lang="zh-CN" altLang="en-US" dirty="0">
                <a:solidFill>
                  <a:schemeClr val="tx1"/>
                </a:solidFill>
              </a:rPr>
              <a:t>：专家</a:t>
            </a:r>
            <a:r>
              <a:rPr lang="en-US" altLang="zh-CN" dirty="0">
                <a:solidFill>
                  <a:schemeClr val="tx1"/>
                </a:solidFill>
              </a:rPr>
              <a:t> i </a:t>
            </a:r>
            <a:r>
              <a:rPr lang="zh-CN" altLang="en-US" dirty="0">
                <a:solidFill>
                  <a:schemeClr val="tx1"/>
                </a:solidFill>
              </a:rPr>
              <a:t>所在芯粒与芯粒</a:t>
            </a:r>
            <a:r>
              <a:rPr lang="en-US" altLang="zh-CN" dirty="0">
                <a:solidFill>
                  <a:schemeClr val="tx1"/>
                </a:solidFill>
              </a:rPr>
              <a:t> c </a:t>
            </a:r>
            <a:r>
              <a:rPr lang="zh-CN" altLang="en-US" dirty="0">
                <a:solidFill>
                  <a:schemeClr val="tx1"/>
                </a:solidFill>
              </a:rPr>
              <a:t>之间的通信代价，近似为</a:t>
            </a:r>
            <a:r>
              <a:rPr lang="zh-CN" altLang="en-US" dirty="0">
                <a:solidFill>
                  <a:srgbClr val="FF0000"/>
                </a:solidFill>
              </a:rPr>
              <a:t>跳数</a:t>
            </a:r>
            <a:r>
              <a:rPr lang="zh-CN" altLang="en-US" dirty="0">
                <a:solidFill>
                  <a:schemeClr val="tx1"/>
                </a:solidFill>
              </a:rPr>
              <a:t>之和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组合优化问题，采用</a:t>
            </a:r>
            <a:r>
              <a:rPr lang="zh-CN" altLang="en-US" dirty="0">
                <a:solidFill>
                  <a:srgbClr val="FF0000"/>
                </a:solidFill>
              </a:rPr>
              <a:t>模拟退火</a:t>
            </a:r>
            <a:r>
              <a:rPr lang="zh-CN" altLang="en-US" dirty="0">
                <a:solidFill>
                  <a:schemeClr val="tx1"/>
                </a:solidFill>
              </a:rPr>
              <a:t>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10" y="1226185"/>
            <a:ext cx="6383655" cy="4984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297430"/>
            <a:ext cx="3368040" cy="845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研究背景</a:t>
            </a:r>
            <a:r>
              <a:rPr lang="en-US" altLang="zh-CN" sz="2800" b="1" dirty="0">
                <a:solidFill>
                  <a:schemeClr val="accent2"/>
                </a:solidFill>
              </a:rPr>
              <a:t>&amp;</a:t>
            </a:r>
            <a:r>
              <a:rPr lang="zh-CN" altLang="en-US" sz="2800" b="1" dirty="0">
                <a:solidFill>
                  <a:schemeClr val="accent2"/>
                </a:solidFill>
              </a:rPr>
              <a:t>基础</a:t>
            </a:r>
            <a:r>
              <a:rPr lang="zh-CN" altLang="en-US" sz="2800" b="1" dirty="0">
                <a:solidFill>
                  <a:schemeClr val="accent2"/>
                </a:solidFill>
              </a:rPr>
              <a:t>理论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Introduction &amp; Motivation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软件优化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硬件优化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18"/>
            </p:custDataLst>
          </p:nvPr>
        </p:nvGrpSpPr>
        <p:grpSpPr>
          <a:xfrm>
            <a:off x="5345475" y="5500100"/>
            <a:ext cx="720000" cy="720000"/>
            <a:chOff x="5412150" y="4420600"/>
            <a:chExt cx="720000" cy="720000"/>
          </a:xfrm>
        </p:grpSpPr>
        <p:sp>
          <p:nvSpPr>
            <p:cNvPr id="3" name="矩形 2"/>
            <p:cNvSpPr/>
            <p:nvPr>
              <p:custDataLst>
                <p:tags r:id="rId19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 b="1" dirty="0"/>
                <a:t>5</a:t>
              </a:r>
              <a:endParaRPr lang="en-US" altLang="zh-CN" sz="3200" b="1" dirty="0"/>
            </a:p>
          </p:txBody>
        </p:sp>
        <p:sp>
          <p:nvSpPr>
            <p:cNvPr id="4" name="矩形 3"/>
            <p:cNvSpPr/>
            <p:nvPr>
              <p:custDataLst>
                <p:tags r:id="rId20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>
            <p:custDataLst>
              <p:tags r:id="rId21"/>
            </p:custDataLst>
          </p:nvPr>
        </p:nvSpPr>
        <p:spPr>
          <a:xfrm>
            <a:off x="6275750" y="55001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实验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硬件优化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硬件优化</a:t>
            </a:r>
            <a:r>
              <a:rPr lang="en-US" altLang="zh-CN"/>
              <a:t> - </a:t>
            </a:r>
            <a:r>
              <a:rPr lang="zh-CN" altLang="en-US"/>
              <a:t>总体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总体</a:t>
            </a:r>
            <a:r>
              <a:rPr lang="zh-CN" altLang="en-US" b="1"/>
              <a:t>架构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0950575" cy="150558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570210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Hydra </a:t>
            </a:r>
            <a:r>
              <a:rPr lang="zh-CN" altLang="en-US" dirty="0">
                <a:solidFill>
                  <a:schemeClr val="tx1"/>
                </a:solidFill>
              </a:rPr>
              <a:t>系统由一个</a:t>
            </a:r>
            <a:r>
              <a:rPr lang="en-US" altLang="zh-CN" dirty="0">
                <a:solidFill>
                  <a:schemeClr val="tx1"/>
                </a:solidFill>
              </a:rPr>
              <a:t> 2</a:t>
            </a:r>
            <a:r>
              <a:rPr lang="en-US" altLang="en-US" dirty="0">
                <a:solidFill>
                  <a:schemeClr val="tx1"/>
                </a:solidFill>
              </a:rPr>
              <a:t>×</a:t>
            </a:r>
            <a:r>
              <a:rPr lang="en-US" altLang="zh-CN" dirty="0">
                <a:solidFill>
                  <a:schemeClr val="tx1"/>
                </a:solidFill>
              </a:rPr>
              <a:t>2 </a:t>
            </a:r>
            <a:r>
              <a:rPr lang="zh-CN" altLang="en-US" dirty="0">
                <a:solidFill>
                  <a:schemeClr val="tx1"/>
                </a:solidFill>
              </a:rPr>
              <a:t>芯粒阵列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 HBM </a:t>
            </a:r>
            <a:r>
              <a:rPr lang="zh-CN" altLang="en-US" dirty="0">
                <a:solidFill>
                  <a:schemeClr val="tx1"/>
                </a:solidFill>
              </a:rPr>
              <a:t>组成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芯粒按二维网格排列互连，每个方向支持</a:t>
            </a:r>
            <a:r>
              <a:rPr lang="en-US" altLang="zh-CN" dirty="0">
                <a:solidFill>
                  <a:schemeClr val="tx1"/>
                </a:solidFill>
              </a:rPr>
              <a:t> 100 Gb/s </a:t>
            </a:r>
            <a:r>
              <a:rPr lang="zh-CN" altLang="en-US" dirty="0">
                <a:solidFill>
                  <a:schemeClr val="tx1"/>
                </a:solidFill>
              </a:rPr>
              <a:t>的带宽。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该可扩展配置能够进一步拓展为更大规模的芯粒阵列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90" y="2875280"/>
            <a:ext cx="8912860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硬件优化</a:t>
            </a:r>
            <a:r>
              <a:rPr lang="en-US" altLang="zh-CN"/>
              <a:t> - </a:t>
            </a:r>
            <a:r>
              <a:rPr lang="zh-CN" altLang="en-US"/>
              <a:t>排列</a:t>
            </a:r>
            <a:r>
              <a:rPr lang="zh-CN" altLang="en-US"/>
              <a:t>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CAM-based Token Permutation Engine</a:t>
            </a:r>
            <a:endParaRPr lang="en-US" altLang="zh-CN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0950575" cy="150558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570210" cy="130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(Un)Permutation</a:t>
            </a:r>
            <a:r>
              <a:rPr lang="zh-CN" altLang="en-US" dirty="0">
                <a:solidFill>
                  <a:schemeClr val="tx1"/>
                </a:solidFill>
              </a:rPr>
              <a:t>阶段通过稀疏矩阵乘法实现数据重排会造成显著的计算开销。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提出一种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zh-CN" altLang="en-US" dirty="0">
                <a:solidFill>
                  <a:srgbClr val="FF0000"/>
                </a:solidFill>
              </a:rPr>
              <a:t>内容寻址存储器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Content Addressable Memory, CAM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的解决方案，用以在</a:t>
            </a:r>
            <a:r>
              <a:rPr lang="en-US" altLang="zh-CN" dirty="0">
                <a:solidFill>
                  <a:schemeClr val="tx1"/>
                </a:solidFill>
              </a:rPr>
              <a:t> token </a:t>
            </a:r>
            <a:r>
              <a:rPr lang="zh-CN" altLang="en-US" dirty="0">
                <a:solidFill>
                  <a:schemeClr val="tx1"/>
                </a:solidFill>
              </a:rPr>
              <a:t>与专家之间建立映射，从而实现等价的数据布局变换（</a:t>
            </a:r>
            <a:r>
              <a:rPr lang="en-US" altLang="zh-CN" dirty="0">
                <a:solidFill>
                  <a:schemeClr val="tx1"/>
                </a:solidFill>
              </a:rPr>
              <a:t>layout transformation</a:t>
            </a:r>
            <a:r>
              <a:rPr lang="zh-CN" altLang="en-US" dirty="0">
                <a:solidFill>
                  <a:schemeClr val="tx1"/>
                </a:solidFill>
              </a:rPr>
              <a:t>），但计算复杂度更低。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2788920"/>
            <a:ext cx="7800340" cy="362966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8281670" y="4189095"/>
            <a:ext cx="491490" cy="4921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>
            <p:custDataLst>
              <p:tags r:id="rId4"/>
            </p:custDataLst>
          </p:nvPr>
        </p:nvSpPr>
        <p:spPr>
          <a:xfrm>
            <a:off x="8761730" y="3031490"/>
            <a:ext cx="2697480" cy="271335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8827770" y="3132455"/>
            <a:ext cx="2604135" cy="2804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复杂度：</a:t>
            </a:r>
            <a:r>
              <a:rPr lang="en-US" altLang="zh-CN" dirty="0">
                <a:solidFill>
                  <a:srgbClr val="FF0000"/>
                </a:solidFill>
              </a:rPr>
              <a:t>O(E) + S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消除稀疏矩阵乘法运算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减少了中间结果的存储需求；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显著降低了推理延迟并提升能效。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硬件优化</a:t>
            </a:r>
            <a:r>
              <a:rPr lang="en-US" altLang="zh-CN"/>
              <a:t> - Softmax</a:t>
            </a:r>
            <a:r>
              <a:rPr lang="zh-CN" altLang="en-US"/>
              <a:t>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Token-wise Skipping</a:t>
            </a:r>
            <a:endParaRPr lang="en-US" altLang="zh-CN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0950575" cy="150558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570210" cy="1076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本地控制单元仅令每个</a:t>
            </a:r>
            <a:r>
              <a:rPr lang="en-US" altLang="zh-CN" dirty="0">
                <a:sym typeface="+mn-ea"/>
              </a:rPr>
              <a:t>chiplet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r>
              <a:rPr lang="en-US" altLang="zh-CN" dirty="0">
                <a:solidFill>
                  <a:schemeClr val="tx1"/>
                </a:solidFill>
              </a:rPr>
              <a:t> 1/MP 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 token softmax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MP </a:t>
            </a:r>
            <a:r>
              <a:rPr lang="zh-CN" altLang="en-US" dirty="0">
                <a:solidFill>
                  <a:schemeClr val="tx1"/>
                </a:solidFill>
              </a:rPr>
              <a:t>为并行度）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其余</a:t>
            </a:r>
            <a:r>
              <a:rPr lang="en-US" altLang="zh-CN" dirty="0">
                <a:solidFill>
                  <a:schemeClr val="tx1"/>
                </a:solidFill>
              </a:rPr>
              <a:t> softmax </a:t>
            </a:r>
            <a:r>
              <a:rPr lang="zh-CN" altLang="en-US" dirty="0">
                <a:solidFill>
                  <a:schemeClr val="tx1"/>
                </a:solidFill>
              </a:rPr>
              <a:t>运算由并行组内的其他</a:t>
            </a:r>
            <a:r>
              <a:rPr lang="en-US" altLang="zh-CN" dirty="0">
                <a:sym typeface="+mn-ea"/>
              </a:rPr>
              <a:t>chiplet</a:t>
            </a:r>
            <a:r>
              <a:rPr lang="zh-CN" altLang="en-US" dirty="0">
                <a:solidFill>
                  <a:schemeClr val="tx1"/>
                </a:solidFill>
              </a:rPr>
              <a:t>完成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静态定义，由模型部署时的并行配置确定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95" y="2769235"/>
            <a:ext cx="805497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硬件优化</a:t>
            </a:r>
            <a:r>
              <a:rPr lang="en-US" altLang="zh-CN"/>
              <a:t> - Softmax</a:t>
            </a:r>
            <a:r>
              <a:rPr lang="zh-CN" altLang="en-US"/>
              <a:t>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Expert-wise Skipping</a:t>
            </a:r>
            <a:endParaRPr lang="en-US" altLang="zh-CN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81330" y="1263015"/>
            <a:ext cx="10950575" cy="116078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91515" y="1464945"/>
            <a:ext cx="10570210" cy="130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gating</a:t>
            </a:r>
            <a:r>
              <a:rPr lang="zh-CN" altLang="en-US" dirty="0">
                <a:solidFill>
                  <a:schemeClr val="tx1"/>
                </a:solidFill>
              </a:rPr>
              <a:t>层</a:t>
            </a:r>
            <a:r>
              <a:rPr lang="zh-CN" altLang="en-US" dirty="0">
                <a:solidFill>
                  <a:schemeClr val="tx1"/>
                </a:solidFill>
              </a:rPr>
              <a:t>后，当</a:t>
            </a:r>
            <a:r>
              <a:rPr lang="en-US" altLang="zh-CN" dirty="0">
                <a:solidFill>
                  <a:schemeClr val="tx1"/>
                </a:solidFill>
              </a:rPr>
              <a:t> argmax </a:t>
            </a:r>
            <a:r>
              <a:rPr lang="zh-CN" altLang="en-US" dirty="0">
                <a:solidFill>
                  <a:schemeClr val="tx1"/>
                </a:solidFill>
              </a:rPr>
              <a:t>单元识别出目标专家后，控制单元直接跳过对非目标专家的除法操作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动态确定，由推理时的路由决策决定。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95" y="2595880"/>
            <a:ext cx="805497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实验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05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: 圆角 8"/>
          <p:cNvSpPr/>
          <p:nvPr/>
        </p:nvSpPr>
        <p:spPr>
          <a:xfrm>
            <a:off x="1075055" y="1178560"/>
            <a:ext cx="10229215" cy="468757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11605" y="1360170"/>
            <a:ext cx="9722485" cy="429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模型与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switch-base-8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switch-base-16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，均使用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FP16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C4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实现与硬件环境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×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chiplets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Hydra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加速器，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Intel Xeon Gold 6242 CPU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NVIDIA GeForce RTX 3090 GPU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作为对比基准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: 圆角 8"/>
          <p:cNvSpPr/>
          <p:nvPr/>
        </p:nvSpPr>
        <p:spPr>
          <a:xfrm>
            <a:off x="575310" y="1178560"/>
            <a:ext cx="5132705" cy="468757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11860" y="1360170"/>
            <a:ext cx="4878705" cy="429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阵列使用定制电路设计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Cadence Virtuoso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上进行仿真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互连功耗依据以往的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2.5D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加速器设计进行缩放估算，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2.4 pJ/bit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其他数字模块通过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Synopsys Design Compiler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22 nm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工艺节点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500 MHz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频率综合。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0565" y="1547495"/>
            <a:ext cx="606171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: 圆角 8"/>
          <p:cNvSpPr/>
          <p:nvPr/>
        </p:nvSpPr>
        <p:spPr>
          <a:xfrm>
            <a:off x="1075055" y="1178560"/>
            <a:ext cx="10229215" cy="468757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11605" y="1360170"/>
            <a:ext cx="9722485" cy="429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测试方法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s-tui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NVIDIA System Management Interface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分别监测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CPU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GPU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的运行状态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Hydra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，开发一个经过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RTL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实现验证的行为级模拟器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在芯粒间通信层面，对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Noxim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进行修改，以模拟数据传输模式并评估延迟与功耗。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size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1–4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的情况，并采用多组输入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token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长度组合：输入长度：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1024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，输出长度：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256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2239645"/>
            <a:ext cx="11419205" cy="3806825"/>
          </a:xfrm>
          <a:prstGeom prst="rect">
            <a:avLst/>
          </a:prstGeom>
        </p:spPr>
      </p:pic>
      <p:sp>
        <p:nvSpPr>
          <p:cNvPr id="7" name="文本占位符 4"/>
          <p:cNvSpPr>
            <a:spLocks noGrp="1"/>
          </p:cNvSpPr>
          <p:nvPr/>
        </p:nvSpPr>
        <p:spPr>
          <a:xfrm>
            <a:off x="471805" y="906780"/>
            <a:ext cx="11113135" cy="466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Inference latency and power consumption</a:t>
            </a:r>
            <a:endParaRPr lang="en-US" altLang="zh-CN" b="1"/>
          </a:p>
        </p:txBody>
      </p:sp>
      <p:sp>
        <p:nvSpPr>
          <p:cNvPr id="8" name="文本框 7"/>
          <p:cNvSpPr txBox="1"/>
          <p:nvPr/>
        </p:nvSpPr>
        <p:spPr>
          <a:xfrm>
            <a:off x="598170" y="1478915"/>
            <a:ext cx="10438765" cy="761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Hydra </a:t>
            </a:r>
            <a:r>
              <a:rPr lang="zh-CN" altLang="en-US">
                <a:sym typeface="+mn-ea"/>
              </a:rPr>
              <a:t>相较于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分别实现了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平均</a:t>
            </a:r>
            <a:r>
              <a:rPr lang="en-US" altLang="zh-CN">
                <a:sym typeface="+mn-ea"/>
              </a:rPr>
              <a:t> 14.2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42.4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加速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功耗</a:t>
            </a:r>
            <a:r>
              <a:rPr lang="zh-CN" altLang="en-US">
                <a:sym typeface="+mn-ea"/>
              </a:rPr>
              <a:t>相较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分别降低了</a:t>
            </a:r>
            <a:r>
              <a:rPr lang="en-US" altLang="zh-CN">
                <a:sym typeface="+mn-ea"/>
              </a:rPr>
              <a:t> 169.1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357.5</a:t>
            </a:r>
            <a:r>
              <a:rPr lang="en-US" altLang="en-US">
                <a:sym typeface="+mn-ea"/>
              </a:rPr>
              <a:t>×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sym typeface="+mn-ea"/>
              </a:rPr>
              <a:t>研究背景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&amp;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基础理论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0" y="2574925"/>
            <a:ext cx="9233535" cy="3755390"/>
          </a:xfrm>
          <a:prstGeom prst="rect">
            <a:avLst/>
          </a:prstGeom>
        </p:spPr>
      </p:pic>
      <p:sp>
        <p:nvSpPr>
          <p:cNvPr id="6" name="文本占位符 4"/>
          <p:cNvSpPr>
            <a:spLocks noGrp="1"/>
          </p:cNvSpPr>
          <p:nvPr/>
        </p:nvSpPr>
        <p:spPr>
          <a:xfrm>
            <a:off x="471805" y="906780"/>
            <a:ext cx="11113135" cy="466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Ablation study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10895" y="1554480"/>
            <a:ext cx="10342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Popularity-Aware Mapping</a:t>
            </a:r>
            <a:r>
              <a:rPr lang="zh-CN" altLang="en-US">
                <a:sym typeface="+mn-ea"/>
              </a:rPr>
              <a:t>：推理延迟降低</a:t>
            </a:r>
            <a:r>
              <a:rPr lang="en-US" altLang="zh-CN">
                <a:sym typeface="+mn-ea"/>
              </a:rPr>
              <a:t> 1.49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，仅引入</a:t>
            </a:r>
            <a:r>
              <a:rPr lang="en-US" altLang="zh-CN">
                <a:sym typeface="+mn-ea"/>
              </a:rPr>
              <a:t> 1.2% </a:t>
            </a:r>
            <a:r>
              <a:rPr lang="zh-CN" altLang="en-US">
                <a:sym typeface="+mn-ea"/>
              </a:rPr>
              <a:t>的硬件开销</a:t>
            </a:r>
            <a:endParaRPr lang="zh-CN" altLang="en-US"/>
          </a:p>
          <a:p>
            <a:r>
              <a:rPr lang="en-US" altLang="zh-CN">
                <a:sym typeface="+mn-ea"/>
              </a:rPr>
              <a:t>CAM-based Permutation</a:t>
            </a:r>
            <a:r>
              <a:rPr lang="zh-CN" altLang="en-US">
                <a:sym typeface="+mn-ea"/>
              </a:rPr>
              <a:t>：通过并行搜索高效实现</a:t>
            </a:r>
            <a:r>
              <a:rPr lang="en-US" altLang="zh-CN">
                <a:sym typeface="+mn-ea"/>
              </a:rPr>
              <a:t> token </a:t>
            </a:r>
            <a:r>
              <a:rPr lang="zh-CN" altLang="en-US">
                <a:sym typeface="+mn-ea"/>
              </a:rPr>
              <a:t>重排，带来</a:t>
            </a:r>
            <a:r>
              <a:rPr lang="en-US" altLang="zh-CN">
                <a:sym typeface="+mn-ea"/>
              </a:rPr>
              <a:t> 1.59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的延迟降低；</a:t>
            </a:r>
            <a:endParaRPr lang="en-US" altLang="zh-CN"/>
          </a:p>
          <a:p>
            <a:r>
              <a:rPr lang="en-US" altLang="zh-CN">
                <a:sym typeface="+mn-ea"/>
              </a:rPr>
              <a:t>SS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Softmax Skipping</a:t>
            </a:r>
            <a:r>
              <a:rPr lang="zh-CN" altLang="en-US">
                <a:sym typeface="+mn-ea"/>
              </a:rPr>
              <a:t>）：进一步带来</a:t>
            </a:r>
            <a:r>
              <a:rPr lang="en-US" altLang="zh-CN">
                <a:sym typeface="+mn-ea"/>
              </a:rPr>
              <a:t> 1.22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的加速。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/>
        </p:nvSpPr>
        <p:spPr>
          <a:xfrm>
            <a:off x="471805" y="906780"/>
            <a:ext cx="11113135" cy="466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1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Ablation study</a:t>
            </a:r>
            <a:endParaRPr lang="en-US" altLang="zh-CN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2355850"/>
            <a:ext cx="9236710" cy="3792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0895" y="1372870"/>
            <a:ext cx="10342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Popularity-Aware Mapping</a:t>
            </a:r>
            <a:r>
              <a:rPr lang="zh-CN" altLang="en-US">
                <a:sym typeface="+mn-ea"/>
              </a:rPr>
              <a:t>：推理延迟降低</a:t>
            </a:r>
            <a:r>
              <a:rPr lang="en-US" altLang="zh-CN">
                <a:sym typeface="+mn-ea"/>
              </a:rPr>
              <a:t> 1.49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，仅引入</a:t>
            </a:r>
            <a:r>
              <a:rPr lang="en-US" altLang="zh-CN">
                <a:sym typeface="+mn-ea"/>
              </a:rPr>
              <a:t> 1.2% </a:t>
            </a:r>
            <a:r>
              <a:rPr lang="zh-CN" altLang="en-US">
                <a:sym typeface="+mn-ea"/>
              </a:rPr>
              <a:t>的硬件开销</a:t>
            </a:r>
            <a:endParaRPr lang="zh-CN" altLang="en-US"/>
          </a:p>
          <a:p>
            <a:r>
              <a:rPr lang="en-US" altLang="zh-CN">
                <a:sym typeface="+mn-ea"/>
              </a:rPr>
              <a:t>CAM-based Permutation</a:t>
            </a:r>
            <a:r>
              <a:rPr lang="zh-CN" altLang="en-US">
                <a:sym typeface="+mn-ea"/>
              </a:rPr>
              <a:t>：通过并行搜索高效实现</a:t>
            </a:r>
            <a:r>
              <a:rPr lang="en-US" altLang="zh-CN">
                <a:sym typeface="+mn-ea"/>
              </a:rPr>
              <a:t> token </a:t>
            </a:r>
            <a:r>
              <a:rPr lang="zh-CN" altLang="en-US">
                <a:sym typeface="+mn-ea"/>
              </a:rPr>
              <a:t>重排，带来</a:t>
            </a:r>
            <a:r>
              <a:rPr lang="en-US" altLang="zh-CN">
                <a:sym typeface="+mn-ea"/>
              </a:rPr>
              <a:t> 1.59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的延迟降低；</a:t>
            </a:r>
            <a:endParaRPr lang="en-US" altLang="zh-CN"/>
          </a:p>
          <a:p>
            <a:r>
              <a:rPr lang="en-US" altLang="zh-CN">
                <a:sym typeface="+mn-ea"/>
              </a:rPr>
              <a:t>SS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Softmax Skipping</a:t>
            </a:r>
            <a:r>
              <a:rPr lang="zh-CN" altLang="en-US">
                <a:sym typeface="+mn-ea"/>
              </a:rPr>
              <a:t>）：进一步带来</a:t>
            </a:r>
            <a:r>
              <a:rPr lang="en-US" altLang="zh-CN">
                <a:sym typeface="+mn-ea"/>
              </a:rPr>
              <a:t> 1.22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的加速。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015" y="2604135"/>
            <a:ext cx="8006715" cy="3712210"/>
          </a:xfrm>
          <a:prstGeom prst="rect">
            <a:avLst/>
          </a:prstGeom>
        </p:spPr>
      </p:pic>
      <p:sp>
        <p:nvSpPr>
          <p:cNvPr id="7" name="文本占位符 4"/>
          <p:cNvSpPr>
            <a:spLocks noGrp="1"/>
          </p:cNvSpPr>
          <p:nvPr/>
        </p:nvSpPr>
        <p:spPr>
          <a:xfrm>
            <a:off x="471805" y="906780"/>
            <a:ext cx="11113135" cy="466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Comparison with other accelerators.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1028700" y="1576705"/>
            <a:ext cx="9865995" cy="1027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Pre-gated MoE [20]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FLAME [21]</a:t>
            </a:r>
            <a:r>
              <a:rPr lang="zh-CN" altLang="en-US">
                <a:sym typeface="+mn-ea"/>
              </a:rPr>
              <a:t>，这两种方法均基于单设备实现，通过内存卸载来加速推理。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在推理速度方面，</a:t>
            </a:r>
            <a:r>
              <a:rPr lang="en-US" altLang="zh-CN">
                <a:sym typeface="+mn-ea"/>
              </a:rPr>
              <a:t>Hydra </a:t>
            </a:r>
            <a:r>
              <a:rPr lang="zh-CN" altLang="en-US">
                <a:sym typeface="+mn-ea"/>
              </a:rPr>
              <a:t>分别比</a:t>
            </a:r>
            <a:r>
              <a:rPr lang="en-US" altLang="zh-CN">
                <a:sym typeface="+mn-ea"/>
              </a:rPr>
              <a:t> GPU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Pre-gated MoE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FLAME </a:t>
            </a:r>
            <a:r>
              <a:rPr lang="zh-CN" altLang="en-US">
                <a:sym typeface="+mn-ea"/>
              </a:rPr>
              <a:t>快</a:t>
            </a:r>
            <a:r>
              <a:rPr lang="en-US" altLang="zh-CN">
                <a:sym typeface="+mn-ea"/>
              </a:rPr>
              <a:t> 14.2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11.8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3.5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；</a:t>
            </a:r>
            <a:endParaRPr lang="en-US" altLang="zh-CN"/>
          </a:p>
          <a:p>
            <a:r>
              <a:rPr lang="zh-CN" altLang="en-US">
                <a:sym typeface="+mn-ea"/>
              </a:rPr>
              <a:t>在能效方面，</a:t>
            </a:r>
            <a:r>
              <a:rPr lang="en-US" altLang="zh-CN">
                <a:sym typeface="+mn-ea"/>
              </a:rPr>
              <a:t>Hydra </a:t>
            </a:r>
            <a:r>
              <a:rPr lang="zh-CN" altLang="en-US">
                <a:sym typeface="+mn-ea"/>
              </a:rPr>
              <a:t>分别提升</a:t>
            </a:r>
            <a:r>
              <a:rPr lang="en-US" altLang="zh-CN">
                <a:sym typeface="+mn-ea"/>
              </a:rPr>
              <a:t> 169.1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141.1</a:t>
            </a:r>
            <a:r>
              <a:rPr lang="en-US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18.9</a:t>
            </a:r>
            <a:r>
              <a:rPr lang="en-US" altLang="en-US">
                <a:sym typeface="+mn-ea"/>
              </a:rPr>
              <a:t>×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Dense</a:t>
            </a:r>
            <a:r>
              <a:rPr lang="zh-CN" altLang="en-US" b="1"/>
              <a:t>模型趋于</a:t>
            </a:r>
            <a:r>
              <a:rPr lang="zh-CN" altLang="en-US" b="1"/>
              <a:t>饱和</a:t>
            </a:r>
            <a:endParaRPr lang="zh-CN" altLang="en-US" b="1"/>
          </a:p>
        </p:txBody>
      </p:sp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8037830" y="957580"/>
            <a:ext cx="3966210" cy="490474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8094980" y="1159510"/>
            <a:ext cx="3576320" cy="1570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模型已到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 Up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瓶颈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能力曲线基本都卡在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附近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模型规模增大未体现优势（如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Llama3-405B, Qwen2-110B..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157210" y="2729865"/>
            <a:ext cx="35763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Dense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模型所需资源量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" y="1487805"/>
            <a:ext cx="7586345" cy="45154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094980" y="3818255"/>
            <a:ext cx="3576320" cy="186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 Law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仍在继续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将模型容量分布到子专家上，通过路由机制选择相应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在保持参数总量较大的同时，通过稀疏激活控制计算成本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9644380" y="3286125"/>
            <a:ext cx="477520" cy="53213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en-US" altLang="zh-CN" b="1"/>
              <a:t>MoE</a:t>
            </a:r>
            <a:r>
              <a:rPr lang="zh-CN" altLang="en-US" b="1"/>
              <a:t>模型</a:t>
            </a:r>
            <a:r>
              <a:rPr lang="zh-CN" altLang="en-US" b="1"/>
              <a:t>介绍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697230" y="1699260"/>
            <a:ext cx="4304030" cy="352171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54380" y="1901190"/>
            <a:ext cx="4034790" cy="2804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将参数划分为多个专家子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专家子网络稀疏激活：每个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仅选择几个专家进行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优势：推理算力需求与模型规模增长呈</a:t>
            </a:r>
            <a:r>
              <a:rPr lang="zh-CN" altLang="en-US" dirty="0">
                <a:solidFill>
                  <a:srgbClr val="FF0000"/>
                </a:solidFill>
              </a:rPr>
              <a:t>亚线性关系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1039495"/>
            <a:ext cx="6329045" cy="5006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6130" y="1510665"/>
            <a:ext cx="7566660" cy="42976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基础理论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专家并行（</a:t>
            </a:r>
            <a:r>
              <a:rPr lang="en-US" altLang="zh-CN" b="1"/>
              <a:t>Expert Parallelism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2"/>
            </p:custDataLst>
          </p:nvPr>
        </p:nvSpPr>
        <p:spPr>
          <a:xfrm>
            <a:off x="447040" y="1626235"/>
            <a:ext cx="3900805" cy="292798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04190" y="1828165"/>
            <a:ext cx="3656330" cy="2279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并行（数据并行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张量并行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流水线并行）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rgbClr val="FF0000"/>
                </a:solidFill>
              </a:rPr>
              <a:t>专家并行（</a:t>
            </a:r>
            <a:r>
              <a:rPr lang="en-US" altLang="zh-CN" dirty="0">
                <a:solidFill>
                  <a:srgbClr val="FF0000"/>
                </a:solidFill>
              </a:rPr>
              <a:t>EP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专家并行：将专家子网络划分到不同的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上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55560" y="1656080"/>
            <a:ext cx="566420" cy="329374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60105" y="1510665"/>
            <a:ext cx="404495" cy="358711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75545" y="1510665"/>
            <a:ext cx="404495" cy="358711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30" y="7239635"/>
            <a:ext cx="648462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基础理论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专家并行（</a:t>
            </a:r>
            <a:r>
              <a:rPr lang="en-US" altLang="zh-CN" b="1"/>
              <a:t>Expert Parallelism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447040" y="1626235"/>
            <a:ext cx="3900805" cy="292798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04190" y="1828165"/>
            <a:ext cx="3656330" cy="2279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并行（数据并行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张量并行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流水线并行）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zh-CN" altLang="en-US" dirty="0">
                <a:solidFill>
                  <a:srgbClr val="FF0000"/>
                </a:solidFill>
              </a:rPr>
              <a:t>专家并行（</a:t>
            </a:r>
            <a:r>
              <a:rPr lang="en-US" altLang="zh-CN" dirty="0">
                <a:solidFill>
                  <a:srgbClr val="FF0000"/>
                </a:solidFill>
              </a:rPr>
              <a:t>EP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专家并行：将专家子网络划分到不同的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上</a:t>
            </a:r>
            <a:endParaRPr lang="zh-CN" alt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499870"/>
            <a:ext cx="7033895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1235710"/>
            <a:ext cx="8204835" cy="48056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基础理论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主要</a:t>
            </a:r>
            <a:r>
              <a:rPr lang="zh-CN" altLang="en-US" b="1"/>
              <a:t>瓶颈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2"/>
            </p:custDataLst>
          </p:nvPr>
        </p:nvSpPr>
        <p:spPr>
          <a:xfrm>
            <a:off x="363220" y="2601595"/>
            <a:ext cx="2635250" cy="129476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20370" y="2803525"/>
            <a:ext cx="2350770" cy="1092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专家并行的主要瓶颈是</a:t>
            </a:r>
            <a:r>
              <a:rPr lang="en-US" altLang="zh-CN" b="1" dirty="0">
                <a:solidFill>
                  <a:schemeClr val="tx1"/>
                </a:solidFill>
              </a:rPr>
              <a:t>All2All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57590" y="2601595"/>
            <a:ext cx="2684145" cy="28384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基础理论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9620"/>
            <a:ext cx="11113135" cy="466090"/>
          </a:xfrm>
        </p:spPr>
        <p:txBody>
          <a:bodyPr/>
          <a:p>
            <a:r>
              <a:rPr lang="zh-CN" altLang="en-US" b="1"/>
              <a:t>专家卸载（</a:t>
            </a:r>
            <a:r>
              <a:rPr lang="en-US" altLang="zh-CN" b="1"/>
              <a:t>Expert Offloading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10" name="矩形: 圆角 12"/>
          <p:cNvSpPr/>
          <p:nvPr>
            <p:custDataLst>
              <p:tags r:id="rId1"/>
            </p:custDataLst>
          </p:nvPr>
        </p:nvSpPr>
        <p:spPr>
          <a:xfrm>
            <a:off x="6522085" y="1263015"/>
            <a:ext cx="5025390" cy="465391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522085" y="1464945"/>
            <a:ext cx="4852035" cy="4269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GPU Mem</a:t>
            </a:r>
            <a:r>
              <a:rPr lang="zh-CN" altLang="en-US" dirty="0">
                <a:solidFill>
                  <a:schemeClr val="tx1"/>
                </a:solidFill>
              </a:rPr>
              <a:t>充足时，专家权重都在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内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资源有限时（如边缘设备），将部分专家权重卸载到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SSD</a:t>
            </a:r>
            <a:r>
              <a:rPr lang="zh-CN" altLang="en-US" dirty="0">
                <a:solidFill>
                  <a:schemeClr val="tx1"/>
                </a:solidFill>
              </a:rPr>
              <a:t>中，使用时再搬运至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endParaRPr lang="en-US" altLang="zh-CN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传统的参数卸载方法是逐层从</a:t>
            </a:r>
            <a:r>
              <a:rPr lang="en-US" altLang="zh-CN" dirty="0">
                <a:solidFill>
                  <a:schemeClr val="tx1"/>
                </a:solidFill>
              </a:rPr>
              <a:t> CPU </a:t>
            </a:r>
            <a:r>
              <a:rPr lang="zh-CN" altLang="en-US" dirty="0">
                <a:solidFill>
                  <a:schemeClr val="tx1"/>
                </a:solidFill>
              </a:rPr>
              <a:t>或</a:t>
            </a:r>
            <a:r>
              <a:rPr lang="en-US" altLang="zh-CN" dirty="0">
                <a:solidFill>
                  <a:schemeClr val="tx1"/>
                </a:solidFill>
              </a:rPr>
              <a:t> SSD </a:t>
            </a:r>
            <a:r>
              <a:rPr lang="zh-CN" altLang="en-US" dirty="0">
                <a:solidFill>
                  <a:schemeClr val="tx1"/>
                </a:solidFill>
              </a:rPr>
              <a:t>加载模型参数，</a:t>
            </a:r>
            <a:r>
              <a:rPr lang="zh-CN" altLang="en-US" dirty="0">
                <a:solidFill>
                  <a:srgbClr val="FF0000"/>
                </a:solidFill>
              </a:rPr>
              <a:t>忽略</a:t>
            </a:r>
            <a:r>
              <a:rPr lang="en-US" altLang="zh-CN" dirty="0">
                <a:solidFill>
                  <a:schemeClr val="tx1"/>
                </a:solidFill>
              </a:rPr>
              <a:t>MoE </a:t>
            </a:r>
            <a:r>
              <a:rPr lang="zh-CN" altLang="en-US" dirty="0">
                <a:solidFill>
                  <a:schemeClr val="tx1"/>
                </a:solidFill>
              </a:rPr>
              <a:t>模型的</a:t>
            </a:r>
            <a:r>
              <a:rPr lang="zh-CN" altLang="en-US" dirty="0">
                <a:solidFill>
                  <a:srgbClr val="FF0000"/>
                </a:solidFill>
              </a:rPr>
              <a:t>稀疏</a:t>
            </a:r>
            <a:r>
              <a:rPr lang="zh-CN" altLang="en-US" dirty="0">
                <a:solidFill>
                  <a:schemeClr val="tx1"/>
                </a:solidFill>
              </a:rPr>
              <a:t>激活特性</a:t>
            </a:r>
            <a:endParaRPr lang="zh-CN" altLang="en-US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有限带宽</a:t>
            </a:r>
            <a:r>
              <a:rPr lang="zh-CN" altLang="en-US" dirty="0">
                <a:solidFill>
                  <a:schemeClr val="tx1"/>
                </a:solidFill>
              </a:rPr>
              <a:t>导致搬运产生</a:t>
            </a:r>
            <a:r>
              <a:rPr lang="zh-CN" altLang="en-US" dirty="0">
                <a:solidFill>
                  <a:srgbClr val="FF0000"/>
                </a:solidFill>
              </a:rPr>
              <a:t>额外开销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235710"/>
            <a:ext cx="5969000" cy="46869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0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1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2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3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4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5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6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7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8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1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2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20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21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2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3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4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5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6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7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8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29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30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1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2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3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4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5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6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7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8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39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40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1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2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3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4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5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6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7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8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49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50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1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2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3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4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5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6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7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8.xml><?xml version="1.0" encoding="utf-8"?>
<p:tagLst xmlns:p="http://schemas.openxmlformats.org/presentationml/2006/main">
  <p:tag name="KSO_WM_DIAGRAM_VIRTUALLY_FRAME" val="{&quot;height&quot;:333.6165354330709,&quot;left&quot;:84.67330708661417,&quot;top&quot;:125.37503937007872,&quot;width&quot;:808.3897637795276}"/>
</p:tagLst>
</file>

<file path=ppt/tags/tag59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6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7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8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96.81102362204723,&quot;left&quot;:420.9035433070866,&quot;top&quot;:92.96062992125984,&quot;width&quot;:441.0964566929134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4402</Words>
  <Application>WPS 演示</Application>
  <PresentationFormat>宽屏</PresentationFormat>
  <Paragraphs>282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26</vt:i4>
      </vt:variant>
      <vt:variant>
        <vt:lpstr>幻灯片标题</vt:lpstr>
      </vt:variant>
      <vt:variant>
        <vt:i4>32</vt:i4>
      </vt:variant>
    </vt:vector>
  </HeadingPairs>
  <TitlesOfParts>
    <vt:vector size="68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7_Office 主题​​</vt:lpstr>
      <vt:lpstr>12_Office 主题​​</vt:lpstr>
      <vt:lpstr>13_Office 主题​​</vt:lpstr>
      <vt:lpstr>14_Office 主题​​</vt:lpstr>
      <vt:lpstr>9_Office 主题​​</vt:lpstr>
      <vt:lpstr>10_Office 主题​​</vt:lpstr>
      <vt:lpstr>11_Office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6_Office 主题​​</vt:lpstr>
      <vt:lpstr>8_Office 主题​​</vt:lpstr>
      <vt:lpstr>24_Office 主题​​</vt:lpstr>
      <vt:lpstr>[DAC2025]Hydra: Harnessing Expert Popularity for Efficient Mixture-of-Expert Inference on Chiplet System</vt:lpstr>
      <vt:lpstr>PowerPoint 演示文稿</vt:lpstr>
      <vt:lpstr>研究背景&amp;基础理论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 &amp; Motivation</vt:lpstr>
      <vt:lpstr>PowerPoint 演示文稿</vt:lpstr>
      <vt:lpstr>PowerPoint 演示文稿</vt:lpstr>
      <vt:lpstr>PowerPoint 演示文稿</vt:lpstr>
      <vt:lpstr>PowerPoint 演示文稿</vt:lpstr>
      <vt:lpstr>软件优化</vt:lpstr>
      <vt:lpstr>PowerPoint 演示文稿</vt:lpstr>
      <vt:lpstr>PowerPoint 演示文稿</vt:lpstr>
      <vt:lpstr>PowerPoint 演示文稿</vt:lpstr>
      <vt:lpstr>硬件优化</vt:lpstr>
      <vt:lpstr>PowerPoint 演示文稿</vt:lpstr>
      <vt:lpstr>PowerPoint 演示文稿</vt:lpstr>
      <vt:lpstr>PowerPoint 演示文稿</vt:lpstr>
      <vt:lpstr>PowerPoint 演示文稿</vt:lpstr>
      <vt:lpstr>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徐塨霖</cp:lastModifiedBy>
  <cp:revision>212</cp:revision>
  <dcterms:created xsi:type="dcterms:W3CDTF">2019-01-23T14:14:00Z</dcterms:created>
  <dcterms:modified xsi:type="dcterms:W3CDTF">2025-10-24T08:13:15Z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21ED0702CA4A4E619EA434280C65F763_13</vt:lpwstr>
  </property>
  <property fmtid="{D5CDD505-2E9C-101B-9397-08002B2CF9AE}" pid="12" name="KSOProductBuildVer">
    <vt:lpwstr>2052-12.1.0.22529</vt:lpwstr>
  </property>
</Properties>
</file>